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yle Julien 03 Novembre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Bayle Julien 03 Novembre 2025</a:t>
            </a:r>
          </a:p>
        </p:txBody>
      </p:sp>
      <p:sp>
        <p:nvSpPr>
          <p:cNvPr id="172" name="Projet InnovShop…"/>
          <p:cNvSpPr txBox="1"/>
          <p:nvPr>
            <p:ph type="ctrTitle"/>
          </p:nvPr>
        </p:nvSpPr>
        <p:spPr>
          <a:xfrm>
            <a:off x="1206498" y="3080950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Projet InnovShop </a:t>
            </a:r>
          </a:p>
          <a:p>
            <a:pPr/>
            <a:r>
              <a:t>Site e-commerce Symfony</a:t>
            </a:r>
          </a:p>
        </p:txBody>
      </p:sp>
      <p:sp>
        <p:nvSpPr>
          <p:cNvPr id="173" name="Présentation du projet final – Titre professionnel Développeur Web et Web Mobile"/>
          <p:cNvSpPr txBox="1"/>
          <p:nvPr>
            <p:ph type="subTitle" sz="quarter" idx="1"/>
          </p:nvPr>
        </p:nvSpPr>
        <p:spPr>
          <a:xfrm>
            <a:off x="1206500" y="7729150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Présentation du projet final – Titre professionnel Développeur Web et Web Mobile</a:t>
            </a:r>
          </a:p>
        </p:txBody>
      </p:sp>
      <p:pic>
        <p:nvPicPr>
          <p:cNvPr id="174" name="favicon.png" descr="favicon.png"/>
          <p:cNvPicPr>
            <a:picLocks noChangeAspect="1"/>
          </p:cNvPicPr>
          <p:nvPr/>
        </p:nvPicPr>
        <p:blipFill>
          <a:blip r:embed="rId2">
            <a:extLst/>
          </a:blip>
          <a:srcRect l="14700" t="20823" r="8702" b="23102"/>
          <a:stretch>
            <a:fillRect/>
          </a:stretch>
        </p:blipFill>
        <p:spPr>
          <a:xfrm>
            <a:off x="10624900" y="608481"/>
            <a:ext cx="3134200" cy="2294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4" fill="norm" stroke="1" extrusionOk="0">
                <a:moveTo>
                  <a:pt x="5609" y="8"/>
                </a:moveTo>
                <a:cubicBezTo>
                  <a:pt x="5323" y="20"/>
                  <a:pt x="4330" y="45"/>
                  <a:pt x="3402" y="60"/>
                </a:cubicBezTo>
                <a:lnTo>
                  <a:pt x="1715" y="86"/>
                </a:lnTo>
                <a:lnTo>
                  <a:pt x="1660" y="176"/>
                </a:lnTo>
                <a:cubicBezTo>
                  <a:pt x="1596" y="284"/>
                  <a:pt x="1592" y="491"/>
                  <a:pt x="1649" y="642"/>
                </a:cubicBezTo>
                <a:cubicBezTo>
                  <a:pt x="1714" y="814"/>
                  <a:pt x="1774" y="1076"/>
                  <a:pt x="1775" y="1184"/>
                </a:cubicBezTo>
                <a:cubicBezTo>
                  <a:pt x="1775" y="1238"/>
                  <a:pt x="1788" y="1302"/>
                  <a:pt x="1802" y="1322"/>
                </a:cubicBezTo>
                <a:cubicBezTo>
                  <a:pt x="1846" y="1385"/>
                  <a:pt x="1868" y="1792"/>
                  <a:pt x="1868" y="2629"/>
                </a:cubicBezTo>
                <a:cubicBezTo>
                  <a:pt x="1868" y="3450"/>
                  <a:pt x="1851" y="3797"/>
                  <a:pt x="1805" y="3935"/>
                </a:cubicBezTo>
                <a:cubicBezTo>
                  <a:pt x="1791" y="3978"/>
                  <a:pt x="1773" y="4106"/>
                  <a:pt x="1764" y="4223"/>
                </a:cubicBezTo>
                <a:cubicBezTo>
                  <a:pt x="1744" y="4481"/>
                  <a:pt x="1703" y="4914"/>
                  <a:pt x="1663" y="5302"/>
                </a:cubicBezTo>
                <a:cubicBezTo>
                  <a:pt x="1646" y="5461"/>
                  <a:pt x="1625" y="5694"/>
                  <a:pt x="1616" y="5821"/>
                </a:cubicBezTo>
                <a:cubicBezTo>
                  <a:pt x="1608" y="5948"/>
                  <a:pt x="1591" y="6072"/>
                  <a:pt x="1578" y="6093"/>
                </a:cubicBezTo>
                <a:cubicBezTo>
                  <a:pt x="1565" y="6115"/>
                  <a:pt x="1551" y="6258"/>
                  <a:pt x="1548" y="6411"/>
                </a:cubicBezTo>
                <a:cubicBezTo>
                  <a:pt x="1545" y="6564"/>
                  <a:pt x="1531" y="6687"/>
                  <a:pt x="1518" y="6687"/>
                </a:cubicBezTo>
                <a:cubicBezTo>
                  <a:pt x="1505" y="6687"/>
                  <a:pt x="1493" y="6801"/>
                  <a:pt x="1493" y="6937"/>
                </a:cubicBezTo>
                <a:cubicBezTo>
                  <a:pt x="1493" y="7074"/>
                  <a:pt x="1481" y="7193"/>
                  <a:pt x="1466" y="7206"/>
                </a:cubicBezTo>
                <a:cubicBezTo>
                  <a:pt x="1450" y="7219"/>
                  <a:pt x="1438" y="7352"/>
                  <a:pt x="1438" y="7497"/>
                </a:cubicBezTo>
                <a:cubicBezTo>
                  <a:pt x="1438" y="7642"/>
                  <a:pt x="1426" y="7766"/>
                  <a:pt x="1411" y="7774"/>
                </a:cubicBezTo>
                <a:cubicBezTo>
                  <a:pt x="1396" y="7781"/>
                  <a:pt x="1381" y="7919"/>
                  <a:pt x="1378" y="8083"/>
                </a:cubicBezTo>
                <a:cubicBezTo>
                  <a:pt x="1375" y="8247"/>
                  <a:pt x="1361" y="8382"/>
                  <a:pt x="1348" y="8382"/>
                </a:cubicBezTo>
                <a:cubicBezTo>
                  <a:pt x="1335" y="8382"/>
                  <a:pt x="1326" y="8495"/>
                  <a:pt x="1326" y="8632"/>
                </a:cubicBezTo>
                <a:cubicBezTo>
                  <a:pt x="1326" y="8773"/>
                  <a:pt x="1312" y="8882"/>
                  <a:pt x="1296" y="8882"/>
                </a:cubicBezTo>
                <a:cubicBezTo>
                  <a:pt x="1280" y="8882"/>
                  <a:pt x="1269" y="8997"/>
                  <a:pt x="1269" y="9151"/>
                </a:cubicBezTo>
                <a:cubicBezTo>
                  <a:pt x="1269" y="9305"/>
                  <a:pt x="1258" y="9420"/>
                  <a:pt x="1242" y="9420"/>
                </a:cubicBezTo>
                <a:cubicBezTo>
                  <a:pt x="1225" y="9420"/>
                  <a:pt x="1211" y="9550"/>
                  <a:pt x="1211" y="9730"/>
                </a:cubicBezTo>
                <a:cubicBezTo>
                  <a:pt x="1211" y="9899"/>
                  <a:pt x="1202" y="10036"/>
                  <a:pt x="1190" y="10036"/>
                </a:cubicBezTo>
                <a:cubicBezTo>
                  <a:pt x="1177" y="10036"/>
                  <a:pt x="1153" y="10259"/>
                  <a:pt x="1135" y="10529"/>
                </a:cubicBezTo>
                <a:cubicBezTo>
                  <a:pt x="1117" y="10799"/>
                  <a:pt x="1088" y="11122"/>
                  <a:pt x="1072" y="11249"/>
                </a:cubicBezTo>
                <a:cubicBezTo>
                  <a:pt x="1056" y="11376"/>
                  <a:pt x="1038" y="11585"/>
                  <a:pt x="1028" y="11712"/>
                </a:cubicBezTo>
                <a:cubicBezTo>
                  <a:pt x="1019" y="11839"/>
                  <a:pt x="1001" y="11976"/>
                  <a:pt x="987" y="12019"/>
                </a:cubicBezTo>
                <a:cubicBezTo>
                  <a:pt x="974" y="12061"/>
                  <a:pt x="954" y="12193"/>
                  <a:pt x="946" y="12310"/>
                </a:cubicBezTo>
                <a:cubicBezTo>
                  <a:pt x="932" y="12515"/>
                  <a:pt x="907" y="12766"/>
                  <a:pt x="845" y="13329"/>
                </a:cubicBezTo>
                <a:cubicBezTo>
                  <a:pt x="829" y="13477"/>
                  <a:pt x="805" y="13710"/>
                  <a:pt x="790" y="13848"/>
                </a:cubicBezTo>
                <a:cubicBezTo>
                  <a:pt x="746" y="14260"/>
                  <a:pt x="704" y="14623"/>
                  <a:pt x="675" y="14867"/>
                </a:cubicBezTo>
                <a:cubicBezTo>
                  <a:pt x="647" y="15112"/>
                  <a:pt x="607" y="15474"/>
                  <a:pt x="563" y="15887"/>
                </a:cubicBezTo>
                <a:cubicBezTo>
                  <a:pt x="526" y="16234"/>
                  <a:pt x="487" y="16592"/>
                  <a:pt x="451" y="16887"/>
                </a:cubicBezTo>
                <a:cubicBezTo>
                  <a:pt x="435" y="17025"/>
                  <a:pt x="411" y="17250"/>
                  <a:pt x="399" y="17387"/>
                </a:cubicBezTo>
                <a:cubicBezTo>
                  <a:pt x="388" y="17525"/>
                  <a:pt x="372" y="17656"/>
                  <a:pt x="361" y="17679"/>
                </a:cubicBezTo>
                <a:cubicBezTo>
                  <a:pt x="350" y="17701"/>
                  <a:pt x="340" y="17836"/>
                  <a:pt x="336" y="17977"/>
                </a:cubicBezTo>
                <a:cubicBezTo>
                  <a:pt x="333" y="18119"/>
                  <a:pt x="319" y="18235"/>
                  <a:pt x="306" y="18235"/>
                </a:cubicBezTo>
                <a:cubicBezTo>
                  <a:pt x="293" y="18235"/>
                  <a:pt x="282" y="18329"/>
                  <a:pt x="282" y="18444"/>
                </a:cubicBezTo>
                <a:cubicBezTo>
                  <a:pt x="282" y="18559"/>
                  <a:pt x="271" y="18657"/>
                  <a:pt x="257" y="18664"/>
                </a:cubicBezTo>
                <a:cubicBezTo>
                  <a:pt x="243" y="18671"/>
                  <a:pt x="228" y="18792"/>
                  <a:pt x="224" y="18929"/>
                </a:cubicBezTo>
                <a:cubicBezTo>
                  <a:pt x="221" y="19067"/>
                  <a:pt x="206" y="19187"/>
                  <a:pt x="194" y="19198"/>
                </a:cubicBezTo>
                <a:cubicBezTo>
                  <a:pt x="182" y="19209"/>
                  <a:pt x="171" y="19330"/>
                  <a:pt x="167" y="19467"/>
                </a:cubicBezTo>
                <a:cubicBezTo>
                  <a:pt x="163" y="19604"/>
                  <a:pt x="149" y="19729"/>
                  <a:pt x="137" y="19740"/>
                </a:cubicBezTo>
                <a:cubicBezTo>
                  <a:pt x="125" y="19751"/>
                  <a:pt x="113" y="19865"/>
                  <a:pt x="109" y="19997"/>
                </a:cubicBezTo>
                <a:cubicBezTo>
                  <a:pt x="106" y="20129"/>
                  <a:pt x="92" y="20236"/>
                  <a:pt x="79" y="20236"/>
                </a:cubicBezTo>
                <a:cubicBezTo>
                  <a:pt x="66" y="20236"/>
                  <a:pt x="57" y="20361"/>
                  <a:pt x="57" y="20509"/>
                </a:cubicBezTo>
                <a:cubicBezTo>
                  <a:pt x="57" y="20663"/>
                  <a:pt x="43" y="20778"/>
                  <a:pt x="27" y="20778"/>
                </a:cubicBezTo>
                <a:cubicBezTo>
                  <a:pt x="11" y="20778"/>
                  <a:pt x="0" y="20892"/>
                  <a:pt x="0" y="21046"/>
                </a:cubicBezTo>
                <a:cubicBezTo>
                  <a:pt x="0" y="21200"/>
                  <a:pt x="11" y="21315"/>
                  <a:pt x="27" y="21315"/>
                </a:cubicBezTo>
                <a:cubicBezTo>
                  <a:pt x="43" y="21315"/>
                  <a:pt x="57" y="21339"/>
                  <a:pt x="57" y="21367"/>
                </a:cubicBezTo>
                <a:cubicBezTo>
                  <a:pt x="57" y="21433"/>
                  <a:pt x="153" y="21555"/>
                  <a:pt x="178" y="21521"/>
                </a:cubicBezTo>
                <a:cubicBezTo>
                  <a:pt x="188" y="21506"/>
                  <a:pt x="197" y="21514"/>
                  <a:pt x="197" y="21539"/>
                </a:cubicBezTo>
                <a:cubicBezTo>
                  <a:pt x="197" y="21573"/>
                  <a:pt x="649" y="21584"/>
                  <a:pt x="2015" y="21584"/>
                </a:cubicBezTo>
                <a:cubicBezTo>
                  <a:pt x="3209" y="21584"/>
                  <a:pt x="3834" y="21572"/>
                  <a:pt x="3834" y="21547"/>
                </a:cubicBezTo>
                <a:cubicBezTo>
                  <a:pt x="3834" y="21525"/>
                  <a:pt x="3845" y="21512"/>
                  <a:pt x="3859" y="21517"/>
                </a:cubicBezTo>
                <a:cubicBezTo>
                  <a:pt x="3914" y="21538"/>
                  <a:pt x="4031" y="21310"/>
                  <a:pt x="4031" y="21181"/>
                </a:cubicBezTo>
                <a:cubicBezTo>
                  <a:pt x="4031" y="21109"/>
                  <a:pt x="4045" y="21041"/>
                  <a:pt x="4061" y="21028"/>
                </a:cubicBezTo>
                <a:cubicBezTo>
                  <a:pt x="4076" y="21015"/>
                  <a:pt x="4088" y="20910"/>
                  <a:pt x="4088" y="20796"/>
                </a:cubicBezTo>
                <a:cubicBezTo>
                  <a:pt x="4088" y="20682"/>
                  <a:pt x="4100" y="20578"/>
                  <a:pt x="4116" y="20565"/>
                </a:cubicBezTo>
                <a:cubicBezTo>
                  <a:pt x="4131" y="20552"/>
                  <a:pt x="4146" y="20440"/>
                  <a:pt x="4146" y="20318"/>
                </a:cubicBezTo>
                <a:cubicBezTo>
                  <a:pt x="4146" y="20197"/>
                  <a:pt x="4156" y="20081"/>
                  <a:pt x="4170" y="20061"/>
                </a:cubicBezTo>
                <a:cubicBezTo>
                  <a:pt x="4184" y="20041"/>
                  <a:pt x="4203" y="19931"/>
                  <a:pt x="4211" y="19814"/>
                </a:cubicBezTo>
                <a:cubicBezTo>
                  <a:pt x="4262" y="19141"/>
                  <a:pt x="4274" y="19021"/>
                  <a:pt x="4291" y="18985"/>
                </a:cubicBezTo>
                <a:cubicBezTo>
                  <a:pt x="4301" y="18964"/>
                  <a:pt x="4311" y="18843"/>
                  <a:pt x="4315" y="18717"/>
                </a:cubicBezTo>
                <a:cubicBezTo>
                  <a:pt x="4319" y="18590"/>
                  <a:pt x="4334" y="18477"/>
                  <a:pt x="4345" y="18466"/>
                </a:cubicBezTo>
                <a:cubicBezTo>
                  <a:pt x="4357" y="18456"/>
                  <a:pt x="4369" y="18335"/>
                  <a:pt x="4373" y="18198"/>
                </a:cubicBezTo>
                <a:cubicBezTo>
                  <a:pt x="4377" y="18060"/>
                  <a:pt x="4388" y="17940"/>
                  <a:pt x="4400" y="17929"/>
                </a:cubicBezTo>
                <a:cubicBezTo>
                  <a:pt x="4412" y="17918"/>
                  <a:pt x="4426" y="17797"/>
                  <a:pt x="4430" y="17660"/>
                </a:cubicBezTo>
                <a:cubicBezTo>
                  <a:pt x="4434" y="17523"/>
                  <a:pt x="4445" y="17399"/>
                  <a:pt x="4457" y="17387"/>
                </a:cubicBezTo>
                <a:cubicBezTo>
                  <a:pt x="4469" y="17376"/>
                  <a:pt x="4481" y="17270"/>
                  <a:pt x="4485" y="17149"/>
                </a:cubicBezTo>
                <a:cubicBezTo>
                  <a:pt x="4488" y="17027"/>
                  <a:pt x="4502" y="16928"/>
                  <a:pt x="4515" y="16928"/>
                </a:cubicBezTo>
                <a:cubicBezTo>
                  <a:pt x="4528" y="16928"/>
                  <a:pt x="4540" y="16832"/>
                  <a:pt x="4540" y="16715"/>
                </a:cubicBezTo>
                <a:cubicBezTo>
                  <a:pt x="4540" y="16599"/>
                  <a:pt x="4551" y="16503"/>
                  <a:pt x="4567" y="16503"/>
                </a:cubicBezTo>
                <a:cubicBezTo>
                  <a:pt x="4583" y="16503"/>
                  <a:pt x="4597" y="16388"/>
                  <a:pt x="4597" y="16234"/>
                </a:cubicBezTo>
                <a:cubicBezTo>
                  <a:pt x="4597" y="16080"/>
                  <a:pt x="4608" y="15965"/>
                  <a:pt x="4624" y="15965"/>
                </a:cubicBezTo>
                <a:cubicBezTo>
                  <a:pt x="4640" y="15965"/>
                  <a:pt x="4653" y="15859"/>
                  <a:pt x="4654" y="15726"/>
                </a:cubicBezTo>
                <a:cubicBezTo>
                  <a:pt x="4656" y="15594"/>
                  <a:pt x="4667" y="15387"/>
                  <a:pt x="4682" y="15271"/>
                </a:cubicBezTo>
                <a:cubicBezTo>
                  <a:pt x="4708" y="15055"/>
                  <a:pt x="4749" y="14684"/>
                  <a:pt x="4794" y="14233"/>
                </a:cubicBezTo>
                <a:cubicBezTo>
                  <a:pt x="4807" y="14095"/>
                  <a:pt x="4832" y="13878"/>
                  <a:pt x="4849" y="13751"/>
                </a:cubicBezTo>
                <a:cubicBezTo>
                  <a:pt x="4865" y="13624"/>
                  <a:pt x="4894" y="13399"/>
                  <a:pt x="4909" y="13251"/>
                </a:cubicBezTo>
                <a:cubicBezTo>
                  <a:pt x="4938" y="12960"/>
                  <a:pt x="4971" y="12639"/>
                  <a:pt x="5018" y="12213"/>
                </a:cubicBezTo>
                <a:cubicBezTo>
                  <a:pt x="5087" y="11584"/>
                  <a:pt x="5108" y="11389"/>
                  <a:pt x="5122" y="11152"/>
                </a:cubicBezTo>
                <a:cubicBezTo>
                  <a:pt x="5130" y="11015"/>
                  <a:pt x="5149" y="10885"/>
                  <a:pt x="5163" y="10865"/>
                </a:cubicBezTo>
                <a:cubicBezTo>
                  <a:pt x="5177" y="10845"/>
                  <a:pt x="5188" y="10733"/>
                  <a:pt x="5188" y="10615"/>
                </a:cubicBezTo>
                <a:cubicBezTo>
                  <a:pt x="5188" y="10496"/>
                  <a:pt x="5201" y="10381"/>
                  <a:pt x="5215" y="10361"/>
                </a:cubicBezTo>
                <a:cubicBezTo>
                  <a:pt x="5229" y="10341"/>
                  <a:pt x="5245" y="10203"/>
                  <a:pt x="5253" y="10055"/>
                </a:cubicBezTo>
                <a:cubicBezTo>
                  <a:pt x="5268" y="9783"/>
                  <a:pt x="5301" y="9458"/>
                  <a:pt x="5357" y="8998"/>
                </a:cubicBezTo>
                <a:cubicBezTo>
                  <a:pt x="5393" y="8701"/>
                  <a:pt x="5431" y="8309"/>
                  <a:pt x="5461" y="7938"/>
                </a:cubicBezTo>
                <a:cubicBezTo>
                  <a:pt x="5473" y="7790"/>
                  <a:pt x="5492" y="7653"/>
                  <a:pt x="5502" y="7632"/>
                </a:cubicBezTo>
                <a:cubicBezTo>
                  <a:pt x="5512" y="7610"/>
                  <a:pt x="5526" y="7478"/>
                  <a:pt x="5529" y="7340"/>
                </a:cubicBezTo>
                <a:cubicBezTo>
                  <a:pt x="5533" y="7203"/>
                  <a:pt x="5545" y="7082"/>
                  <a:pt x="5557" y="7072"/>
                </a:cubicBezTo>
                <a:cubicBezTo>
                  <a:pt x="5569" y="7061"/>
                  <a:pt x="5581" y="6932"/>
                  <a:pt x="5584" y="6784"/>
                </a:cubicBezTo>
                <a:cubicBezTo>
                  <a:pt x="5588" y="6636"/>
                  <a:pt x="5600" y="6507"/>
                  <a:pt x="5612" y="6497"/>
                </a:cubicBezTo>
                <a:cubicBezTo>
                  <a:pt x="5623" y="6486"/>
                  <a:pt x="5638" y="6362"/>
                  <a:pt x="5642" y="6224"/>
                </a:cubicBezTo>
                <a:cubicBezTo>
                  <a:pt x="5645" y="6087"/>
                  <a:pt x="5657" y="5966"/>
                  <a:pt x="5669" y="5955"/>
                </a:cubicBezTo>
                <a:cubicBezTo>
                  <a:pt x="5681" y="5944"/>
                  <a:pt x="5696" y="5830"/>
                  <a:pt x="5699" y="5698"/>
                </a:cubicBezTo>
                <a:cubicBezTo>
                  <a:pt x="5703" y="5566"/>
                  <a:pt x="5716" y="5455"/>
                  <a:pt x="5729" y="5455"/>
                </a:cubicBezTo>
                <a:cubicBezTo>
                  <a:pt x="5742" y="5455"/>
                  <a:pt x="5751" y="5351"/>
                  <a:pt x="5751" y="5223"/>
                </a:cubicBezTo>
                <a:cubicBezTo>
                  <a:pt x="5751" y="5095"/>
                  <a:pt x="5765" y="4996"/>
                  <a:pt x="5781" y="4996"/>
                </a:cubicBezTo>
                <a:cubicBezTo>
                  <a:pt x="5797" y="4996"/>
                  <a:pt x="5808" y="4905"/>
                  <a:pt x="5808" y="4794"/>
                </a:cubicBezTo>
                <a:cubicBezTo>
                  <a:pt x="5809" y="4683"/>
                  <a:pt x="5825" y="4460"/>
                  <a:pt x="5841" y="4301"/>
                </a:cubicBezTo>
                <a:cubicBezTo>
                  <a:pt x="5857" y="4143"/>
                  <a:pt x="5880" y="3893"/>
                  <a:pt x="5893" y="3745"/>
                </a:cubicBezTo>
                <a:cubicBezTo>
                  <a:pt x="5933" y="3312"/>
                  <a:pt x="6037" y="2491"/>
                  <a:pt x="6115" y="1990"/>
                </a:cubicBezTo>
                <a:cubicBezTo>
                  <a:pt x="6130" y="1895"/>
                  <a:pt x="6153" y="1734"/>
                  <a:pt x="6169" y="1628"/>
                </a:cubicBezTo>
                <a:cubicBezTo>
                  <a:pt x="6185" y="1522"/>
                  <a:pt x="6215" y="1357"/>
                  <a:pt x="6232" y="1262"/>
                </a:cubicBezTo>
                <a:cubicBezTo>
                  <a:pt x="6250" y="1167"/>
                  <a:pt x="6270" y="1032"/>
                  <a:pt x="6279" y="963"/>
                </a:cubicBezTo>
                <a:cubicBezTo>
                  <a:pt x="6287" y="894"/>
                  <a:pt x="6306" y="826"/>
                  <a:pt x="6320" y="814"/>
                </a:cubicBezTo>
                <a:cubicBezTo>
                  <a:pt x="6334" y="802"/>
                  <a:pt x="6344" y="753"/>
                  <a:pt x="6344" y="702"/>
                </a:cubicBezTo>
                <a:cubicBezTo>
                  <a:pt x="6344" y="652"/>
                  <a:pt x="6356" y="599"/>
                  <a:pt x="6372" y="586"/>
                </a:cubicBezTo>
                <a:cubicBezTo>
                  <a:pt x="6421" y="545"/>
                  <a:pt x="6403" y="278"/>
                  <a:pt x="6344" y="176"/>
                </a:cubicBezTo>
                <a:cubicBezTo>
                  <a:pt x="6245" y="4"/>
                  <a:pt x="6170" y="-16"/>
                  <a:pt x="5609" y="8"/>
                </a:cubicBezTo>
                <a:close/>
                <a:moveTo>
                  <a:pt x="21459" y="67"/>
                </a:moveTo>
                <a:lnTo>
                  <a:pt x="16897" y="82"/>
                </a:lnTo>
                <a:cubicBezTo>
                  <a:pt x="12472" y="97"/>
                  <a:pt x="12078" y="105"/>
                  <a:pt x="11680" y="217"/>
                </a:cubicBezTo>
                <a:cubicBezTo>
                  <a:pt x="11598" y="240"/>
                  <a:pt x="11472" y="275"/>
                  <a:pt x="11398" y="295"/>
                </a:cubicBezTo>
                <a:cubicBezTo>
                  <a:pt x="11046" y="390"/>
                  <a:pt x="10595" y="585"/>
                  <a:pt x="10422" y="717"/>
                </a:cubicBezTo>
                <a:cubicBezTo>
                  <a:pt x="10364" y="761"/>
                  <a:pt x="10300" y="799"/>
                  <a:pt x="10277" y="799"/>
                </a:cubicBezTo>
                <a:cubicBezTo>
                  <a:pt x="10254" y="799"/>
                  <a:pt x="10236" y="815"/>
                  <a:pt x="10236" y="837"/>
                </a:cubicBezTo>
                <a:cubicBezTo>
                  <a:pt x="10236" y="858"/>
                  <a:pt x="10198" y="874"/>
                  <a:pt x="10151" y="874"/>
                </a:cubicBezTo>
                <a:cubicBezTo>
                  <a:pt x="10105" y="874"/>
                  <a:pt x="10066" y="894"/>
                  <a:pt x="10066" y="915"/>
                </a:cubicBezTo>
                <a:cubicBezTo>
                  <a:pt x="10066" y="936"/>
                  <a:pt x="10048" y="952"/>
                  <a:pt x="10028" y="952"/>
                </a:cubicBezTo>
                <a:cubicBezTo>
                  <a:pt x="10008" y="952"/>
                  <a:pt x="9966" y="982"/>
                  <a:pt x="9935" y="1019"/>
                </a:cubicBezTo>
                <a:cubicBezTo>
                  <a:pt x="9904" y="1057"/>
                  <a:pt x="9862" y="1095"/>
                  <a:pt x="9839" y="1102"/>
                </a:cubicBezTo>
                <a:cubicBezTo>
                  <a:pt x="9817" y="1109"/>
                  <a:pt x="9793" y="1127"/>
                  <a:pt x="9787" y="1146"/>
                </a:cubicBezTo>
                <a:cubicBezTo>
                  <a:pt x="9782" y="1166"/>
                  <a:pt x="9767" y="1176"/>
                  <a:pt x="9755" y="1165"/>
                </a:cubicBezTo>
                <a:cubicBezTo>
                  <a:pt x="9742" y="1154"/>
                  <a:pt x="9711" y="1173"/>
                  <a:pt x="9686" y="1206"/>
                </a:cubicBezTo>
                <a:cubicBezTo>
                  <a:pt x="9662" y="1240"/>
                  <a:pt x="9642" y="1255"/>
                  <a:pt x="9642" y="1243"/>
                </a:cubicBezTo>
                <a:cubicBezTo>
                  <a:pt x="9642" y="1204"/>
                  <a:pt x="9454" y="1396"/>
                  <a:pt x="9221" y="1669"/>
                </a:cubicBezTo>
                <a:cubicBezTo>
                  <a:pt x="9166" y="1735"/>
                  <a:pt x="9099" y="1803"/>
                  <a:pt x="9074" y="1822"/>
                </a:cubicBezTo>
                <a:cubicBezTo>
                  <a:pt x="9004" y="1875"/>
                  <a:pt x="8374" y="2692"/>
                  <a:pt x="8374" y="2729"/>
                </a:cubicBezTo>
                <a:cubicBezTo>
                  <a:pt x="8374" y="2747"/>
                  <a:pt x="8351" y="2797"/>
                  <a:pt x="8324" y="2841"/>
                </a:cubicBezTo>
                <a:cubicBezTo>
                  <a:pt x="8297" y="2886"/>
                  <a:pt x="8247" y="2968"/>
                  <a:pt x="8212" y="3024"/>
                </a:cubicBezTo>
                <a:cubicBezTo>
                  <a:pt x="8177" y="3081"/>
                  <a:pt x="8149" y="3139"/>
                  <a:pt x="8149" y="3155"/>
                </a:cubicBezTo>
                <a:cubicBezTo>
                  <a:pt x="8149" y="3171"/>
                  <a:pt x="8127" y="3217"/>
                  <a:pt x="8100" y="3256"/>
                </a:cubicBezTo>
                <a:cubicBezTo>
                  <a:pt x="8045" y="3335"/>
                  <a:pt x="7996" y="3445"/>
                  <a:pt x="7865" y="3782"/>
                </a:cubicBezTo>
                <a:cubicBezTo>
                  <a:pt x="7816" y="3909"/>
                  <a:pt x="7765" y="4022"/>
                  <a:pt x="7753" y="4032"/>
                </a:cubicBezTo>
                <a:cubicBezTo>
                  <a:pt x="7741" y="4043"/>
                  <a:pt x="7701" y="4148"/>
                  <a:pt x="7663" y="4264"/>
                </a:cubicBezTo>
                <a:cubicBezTo>
                  <a:pt x="7624" y="4380"/>
                  <a:pt x="7559" y="4569"/>
                  <a:pt x="7520" y="4686"/>
                </a:cubicBezTo>
                <a:cubicBezTo>
                  <a:pt x="7436" y="4938"/>
                  <a:pt x="7392" y="5100"/>
                  <a:pt x="7381" y="5205"/>
                </a:cubicBezTo>
                <a:cubicBezTo>
                  <a:pt x="7376" y="5247"/>
                  <a:pt x="7364" y="5291"/>
                  <a:pt x="7353" y="5302"/>
                </a:cubicBezTo>
                <a:cubicBezTo>
                  <a:pt x="7343" y="5312"/>
                  <a:pt x="7332" y="5365"/>
                  <a:pt x="7326" y="5418"/>
                </a:cubicBezTo>
                <a:cubicBezTo>
                  <a:pt x="7321" y="5471"/>
                  <a:pt x="7309" y="5523"/>
                  <a:pt x="7299" y="5533"/>
                </a:cubicBezTo>
                <a:cubicBezTo>
                  <a:pt x="7289" y="5544"/>
                  <a:pt x="7274" y="5604"/>
                  <a:pt x="7269" y="5668"/>
                </a:cubicBezTo>
                <a:cubicBezTo>
                  <a:pt x="7263" y="5731"/>
                  <a:pt x="7252" y="5792"/>
                  <a:pt x="7241" y="5802"/>
                </a:cubicBezTo>
                <a:cubicBezTo>
                  <a:pt x="7231" y="5813"/>
                  <a:pt x="7219" y="5881"/>
                  <a:pt x="7214" y="5955"/>
                </a:cubicBezTo>
                <a:cubicBezTo>
                  <a:pt x="7209" y="6029"/>
                  <a:pt x="7195" y="6101"/>
                  <a:pt x="7184" y="6112"/>
                </a:cubicBezTo>
                <a:cubicBezTo>
                  <a:pt x="7173" y="6123"/>
                  <a:pt x="7163" y="6230"/>
                  <a:pt x="7159" y="6351"/>
                </a:cubicBezTo>
                <a:cubicBezTo>
                  <a:pt x="7156" y="6472"/>
                  <a:pt x="7142" y="6571"/>
                  <a:pt x="7129" y="6571"/>
                </a:cubicBezTo>
                <a:cubicBezTo>
                  <a:pt x="7116" y="6571"/>
                  <a:pt x="7105" y="6997"/>
                  <a:pt x="7105" y="7516"/>
                </a:cubicBezTo>
                <a:cubicBezTo>
                  <a:pt x="7105" y="8035"/>
                  <a:pt x="7114" y="8460"/>
                  <a:pt x="7127" y="8460"/>
                </a:cubicBezTo>
                <a:cubicBezTo>
                  <a:pt x="7139" y="8460"/>
                  <a:pt x="7153" y="8539"/>
                  <a:pt x="7157" y="8640"/>
                </a:cubicBezTo>
                <a:cubicBezTo>
                  <a:pt x="7160" y="8740"/>
                  <a:pt x="7178" y="8840"/>
                  <a:pt x="7192" y="8860"/>
                </a:cubicBezTo>
                <a:cubicBezTo>
                  <a:pt x="7207" y="8880"/>
                  <a:pt x="7217" y="8930"/>
                  <a:pt x="7217" y="8968"/>
                </a:cubicBezTo>
                <a:cubicBezTo>
                  <a:pt x="7217" y="9006"/>
                  <a:pt x="7227" y="9035"/>
                  <a:pt x="7239" y="9035"/>
                </a:cubicBezTo>
                <a:cubicBezTo>
                  <a:pt x="7251" y="9035"/>
                  <a:pt x="7265" y="9083"/>
                  <a:pt x="7269" y="9140"/>
                </a:cubicBezTo>
                <a:cubicBezTo>
                  <a:pt x="7272" y="9197"/>
                  <a:pt x="7285" y="9251"/>
                  <a:pt x="7296" y="9263"/>
                </a:cubicBezTo>
                <a:cubicBezTo>
                  <a:pt x="7308" y="9275"/>
                  <a:pt x="7321" y="9330"/>
                  <a:pt x="7326" y="9383"/>
                </a:cubicBezTo>
                <a:cubicBezTo>
                  <a:pt x="7332" y="9436"/>
                  <a:pt x="7352" y="9490"/>
                  <a:pt x="7370" y="9506"/>
                </a:cubicBezTo>
                <a:cubicBezTo>
                  <a:pt x="7388" y="9521"/>
                  <a:pt x="7390" y="9535"/>
                  <a:pt x="7378" y="9536"/>
                </a:cubicBezTo>
                <a:cubicBezTo>
                  <a:pt x="7353" y="9536"/>
                  <a:pt x="7519" y="9995"/>
                  <a:pt x="7632" y="10238"/>
                </a:cubicBezTo>
                <a:cubicBezTo>
                  <a:pt x="7675" y="10330"/>
                  <a:pt x="7757" y="10472"/>
                  <a:pt x="7816" y="10551"/>
                </a:cubicBezTo>
                <a:cubicBezTo>
                  <a:pt x="7874" y="10631"/>
                  <a:pt x="7922" y="10708"/>
                  <a:pt x="7922" y="10723"/>
                </a:cubicBezTo>
                <a:cubicBezTo>
                  <a:pt x="7922" y="10766"/>
                  <a:pt x="8204" y="11158"/>
                  <a:pt x="8327" y="11287"/>
                </a:cubicBezTo>
                <a:cubicBezTo>
                  <a:pt x="8541" y="11512"/>
                  <a:pt x="8650" y="11608"/>
                  <a:pt x="8666" y="11585"/>
                </a:cubicBezTo>
                <a:cubicBezTo>
                  <a:pt x="8675" y="11573"/>
                  <a:pt x="8683" y="11583"/>
                  <a:pt x="8683" y="11608"/>
                </a:cubicBezTo>
                <a:cubicBezTo>
                  <a:pt x="8683" y="11633"/>
                  <a:pt x="8702" y="11653"/>
                  <a:pt x="8724" y="11653"/>
                </a:cubicBezTo>
                <a:cubicBezTo>
                  <a:pt x="8745" y="11653"/>
                  <a:pt x="8771" y="11681"/>
                  <a:pt x="8781" y="11716"/>
                </a:cubicBezTo>
                <a:cubicBezTo>
                  <a:pt x="8791" y="11751"/>
                  <a:pt x="8805" y="11770"/>
                  <a:pt x="8814" y="11757"/>
                </a:cubicBezTo>
                <a:cubicBezTo>
                  <a:pt x="8823" y="11745"/>
                  <a:pt x="8851" y="11760"/>
                  <a:pt x="8874" y="11791"/>
                </a:cubicBezTo>
                <a:cubicBezTo>
                  <a:pt x="8897" y="11822"/>
                  <a:pt x="8925" y="11836"/>
                  <a:pt x="8940" y="11824"/>
                </a:cubicBezTo>
                <a:cubicBezTo>
                  <a:pt x="8954" y="11812"/>
                  <a:pt x="8967" y="11821"/>
                  <a:pt x="8967" y="11843"/>
                </a:cubicBezTo>
                <a:cubicBezTo>
                  <a:pt x="8967" y="11866"/>
                  <a:pt x="8991" y="11884"/>
                  <a:pt x="9022" y="11884"/>
                </a:cubicBezTo>
                <a:cubicBezTo>
                  <a:pt x="9053" y="11884"/>
                  <a:pt x="9079" y="11900"/>
                  <a:pt x="9079" y="11922"/>
                </a:cubicBezTo>
                <a:cubicBezTo>
                  <a:pt x="9079" y="11943"/>
                  <a:pt x="9103" y="11963"/>
                  <a:pt x="9134" y="11963"/>
                </a:cubicBezTo>
                <a:cubicBezTo>
                  <a:pt x="9165" y="11963"/>
                  <a:pt x="9191" y="11979"/>
                  <a:pt x="9191" y="12000"/>
                </a:cubicBezTo>
                <a:cubicBezTo>
                  <a:pt x="9191" y="12021"/>
                  <a:pt x="9215" y="12037"/>
                  <a:pt x="9243" y="12037"/>
                </a:cubicBezTo>
                <a:cubicBezTo>
                  <a:pt x="9271" y="12037"/>
                  <a:pt x="9305" y="12056"/>
                  <a:pt x="9320" y="12075"/>
                </a:cubicBezTo>
                <a:cubicBezTo>
                  <a:pt x="9358" y="12124"/>
                  <a:pt x="9665" y="12283"/>
                  <a:pt x="9995" y="12426"/>
                </a:cubicBezTo>
                <a:cubicBezTo>
                  <a:pt x="10409" y="12604"/>
                  <a:pt x="10446" y="12616"/>
                  <a:pt x="10498" y="12616"/>
                </a:cubicBezTo>
                <a:cubicBezTo>
                  <a:pt x="10524" y="12616"/>
                  <a:pt x="10545" y="12631"/>
                  <a:pt x="10545" y="12650"/>
                </a:cubicBezTo>
                <a:cubicBezTo>
                  <a:pt x="10545" y="12668"/>
                  <a:pt x="10585" y="12694"/>
                  <a:pt x="10635" y="12706"/>
                </a:cubicBezTo>
                <a:cubicBezTo>
                  <a:pt x="10685" y="12717"/>
                  <a:pt x="10784" y="12745"/>
                  <a:pt x="10854" y="12769"/>
                </a:cubicBezTo>
                <a:cubicBezTo>
                  <a:pt x="10987" y="12815"/>
                  <a:pt x="11169" y="12868"/>
                  <a:pt x="11335" y="12907"/>
                </a:cubicBezTo>
                <a:cubicBezTo>
                  <a:pt x="11389" y="12920"/>
                  <a:pt x="11457" y="12945"/>
                  <a:pt x="11488" y="12963"/>
                </a:cubicBezTo>
                <a:cubicBezTo>
                  <a:pt x="11519" y="12981"/>
                  <a:pt x="11590" y="13006"/>
                  <a:pt x="11644" y="13019"/>
                </a:cubicBezTo>
                <a:cubicBezTo>
                  <a:pt x="11698" y="13032"/>
                  <a:pt x="11807" y="13061"/>
                  <a:pt x="11885" y="13083"/>
                </a:cubicBezTo>
                <a:cubicBezTo>
                  <a:pt x="11962" y="13104"/>
                  <a:pt x="12085" y="13131"/>
                  <a:pt x="12158" y="13142"/>
                </a:cubicBezTo>
                <a:cubicBezTo>
                  <a:pt x="12232" y="13154"/>
                  <a:pt x="12285" y="13179"/>
                  <a:pt x="12276" y="13198"/>
                </a:cubicBezTo>
                <a:cubicBezTo>
                  <a:pt x="12267" y="13218"/>
                  <a:pt x="12326" y="13232"/>
                  <a:pt x="12404" y="13232"/>
                </a:cubicBezTo>
                <a:cubicBezTo>
                  <a:pt x="12483" y="13232"/>
                  <a:pt x="12547" y="13248"/>
                  <a:pt x="12547" y="13269"/>
                </a:cubicBezTo>
                <a:cubicBezTo>
                  <a:pt x="12547" y="13291"/>
                  <a:pt x="12610" y="13310"/>
                  <a:pt x="12686" y="13310"/>
                </a:cubicBezTo>
                <a:cubicBezTo>
                  <a:pt x="12762" y="13310"/>
                  <a:pt x="12829" y="13324"/>
                  <a:pt x="12834" y="13344"/>
                </a:cubicBezTo>
                <a:cubicBezTo>
                  <a:pt x="12839" y="13364"/>
                  <a:pt x="12896" y="13387"/>
                  <a:pt x="12962" y="13393"/>
                </a:cubicBezTo>
                <a:cubicBezTo>
                  <a:pt x="13028" y="13398"/>
                  <a:pt x="13083" y="13417"/>
                  <a:pt x="13083" y="13434"/>
                </a:cubicBezTo>
                <a:cubicBezTo>
                  <a:pt x="13083" y="13451"/>
                  <a:pt x="13133" y="13463"/>
                  <a:pt x="13195" y="13463"/>
                </a:cubicBezTo>
                <a:cubicBezTo>
                  <a:pt x="13257" y="13463"/>
                  <a:pt x="13307" y="13480"/>
                  <a:pt x="13307" y="13501"/>
                </a:cubicBezTo>
                <a:cubicBezTo>
                  <a:pt x="13307" y="13522"/>
                  <a:pt x="13372" y="13538"/>
                  <a:pt x="13449" y="13538"/>
                </a:cubicBezTo>
                <a:cubicBezTo>
                  <a:pt x="13528" y="13538"/>
                  <a:pt x="13589" y="13557"/>
                  <a:pt x="13589" y="13579"/>
                </a:cubicBezTo>
                <a:cubicBezTo>
                  <a:pt x="13589" y="13601"/>
                  <a:pt x="13637" y="13619"/>
                  <a:pt x="13695" y="13617"/>
                </a:cubicBezTo>
                <a:cubicBezTo>
                  <a:pt x="13813" y="13611"/>
                  <a:pt x="14002" y="13655"/>
                  <a:pt x="14248" y="13747"/>
                </a:cubicBezTo>
                <a:cubicBezTo>
                  <a:pt x="14337" y="13781"/>
                  <a:pt x="14436" y="13811"/>
                  <a:pt x="14469" y="13811"/>
                </a:cubicBezTo>
                <a:cubicBezTo>
                  <a:pt x="14502" y="13811"/>
                  <a:pt x="14569" y="13825"/>
                  <a:pt x="14617" y="13844"/>
                </a:cubicBezTo>
                <a:cubicBezTo>
                  <a:pt x="14723" y="13888"/>
                  <a:pt x="14881" y="13941"/>
                  <a:pt x="15084" y="14001"/>
                </a:cubicBezTo>
                <a:cubicBezTo>
                  <a:pt x="15274" y="14057"/>
                  <a:pt x="15421" y="14117"/>
                  <a:pt x="15486" y="14162"/>
                </a:cubicBezTo>
                <a:cubicBezTo>
                  <a:pt x="15513" y="14180"/>
                  <a:pt x="15553" y="14195"/>
                  <a:pt x="15577" y="14195"/>
                </a:cubicBezTo>
                <a:cubicBezTo>
                  <a:pt x="15646" y="14195"/>
                  <a:pt x="15993" y="14420"/>
                  <a:pt x="16066" y="14513"/>
                </a:cubicBezTo>
                <a:cubicBezTo>
                  <a:pt x="16179" y="14657"/>
                  <a:pt x="16211" y="14787"/>
                  <a:pt x="16211" y="15095"/>
                </a:cubicBezTo>
                <a:cubicBezTo>
                  <a:pt x="16211" y="15339"/>
                  <a:pt x="16198" y="15423"/>
                  <a:pt x="16126" y="15625"/>
                </a:cubicBezTo>
                <a:cubicBezTo>
                  <a:pt x="16079" y="15757"/>
                  <a:pt x="16001" y="15924"/>
                  <a:pt x="15951" y="15995"/>
                </a:cubicBezTo>
                <a:cubicBezTo>
                  <a:pt x="15849" y="16140"/>
                  <a:pt x="15574" y="16347"/>
                  <a:pt x="15423" y="16391"/>
                </a:cubicBezTo>
                <a:cubicBezTo>
                  <a:pt x="15369" y="16406"/>
                  <a:pt x="15251" y="16446"/>
                  <a:pt x="15161" y="16480"/>
                </a:cubicBezTo>
                <a:cubicBezTo>
                  <a:pt x="15015" y="16535"/>
                  <a:pt x="14575" y="16544"/>
                  <a:pt x="11021" y="16544"/>
                </a:cubicBezTo>
                <a:cubicBezTo>
                  <a:pt x="8486" y="16544"/>
                  <a:pt x="7025" y="16557"/>
                  <a:pt x="6993" y="16581"/>
                </a:cubicBezTo>
                <a:cubicBezTo>
                  <a:pt x="6940" y="16619"/>
                  <a:pt x="6796" y="16927"/>
                  <a:pt x="6796" y="16999"/>
                </a:cubicBezTo>
                <a:cubicBezTo>
                  <a:pt x="6796" y="17039"/>
                  <a:pt x="6473" y="17974"/>
                  <a:pt x="6301" y="18433"/>
                </a:cubicBezTo>
                <a:cubicBezTo>
                  <a:pt x="6248" y="18573"/>
                  <a:pt x="6211" y="18699"/>
                  <a:pt x="6221" y="18713"/>
                </a:cubicBezTo>
                <a:cubicBezTo>
                  <a:pt x="6231" y="18727"/>
                  <a:pt x="6226" y="18735"/>
                  <a:pt x="6208" y="18735"/>
                </a:cubicBezTo>
                <a:cubicBezTo>
                  <a:pt x="6190" y="18735"/>
                  <a:pt x="6175" y="18769"/>
                  <a:pt x="6175" y="18810"/>
                </a:cubicBezTo>
                <a:cubicBezTo>
                  <a:pt x="6175" y="18851"/>
                  <a:pt x="6164" y="18889"/>
                  <a:pt x="6150" y="18896"/>
                </a:cubicBezTo>
                <a:cubicBezTo>
                  <a:pt x="6136" y="18903"/>
                  <a:pt x="6120" y="18951"/>
                  <a:pt x="6115" y="19004"/>
                </a:cubicBezTo>
                <a:cubicBezTo>
                  <a:pt x="6109" y="19057"/>
                  <a:pt x="6088" y="19125"/>
                  <a:pt x="6068" y="19153"/>
                </a:cubicBezTo>
                <a:cubicBezTo>
                  <a:pt x="6049" y="19182"/>
                  <a:pt x="6038" y="19218"/>
                  <a:pt x="6046" y="19236"/>
                </a:cubicBezTo>
                <a:cubicBezTo>
                  <a:pt x="6054" y="19253"/>
                  <a:pt x="6050" y="19273"/>
                  <a:pt x="6035" y="19280"/>
                </a:cubicBezTo>
                <a:cubicBezTo>
                  <a:pt x="6021" y="19287"/>
                  <a:pt x="6005" y="19320"/>
                  <a:pt x="6000" y="19351"/>
                </a:cubicBezTo>
                <a:cubicBezTo>
                  <a:pt x="5995" y="19383"/>
                  <a:pt x="5976" y="19431"/>
                  <a:pt x="5956" y="19460"/>
                </a:cubicBezTo>
                <a:cubicBezTo>
                  <a:pt x="5937" y="19488"/>
                  <a:pt x="5928" y="19530"/>
                  <a:pt x="5937" y="19549"/>
                </a:cubicBezTo>
                <a:cubicBezTo>
                  <a:pt x="5946" y="19569"/>
                  <a:pt x="5940" y="19583"/>
                  <a:pt x="5923" y="19583"/>
                </a:cubicBezTo>
                <a:cubicBezTo>
                  <a:pt x="5907" y="19583"/>
                  <a:pt x="5893" y="19619"/>
                  <a:pt x="5893" y="19661"/>
                </a:cubicBezTo>
                <a:cubicBezTo>
                  <a:pt x="5893" y="19704"/>
                  <a:pt x="5879" y="19736"/>
                  <a:pt x="5863" y="19736"/>
                </a:cubicBezTo>
                <a:cubicBezTo>
                  <a:pt x="5848" y="19736"/>
                  <a:pt x="5836" y="19776"/>
                  <a:pt x="5836" y="19822"/>
                </a:cubicBezTo>
                <a:cubicBezTo>
                  <a:pt x="5836" y="19867"/>
                  <a:pt x="5781" y="20062"/>
                  <a:pt x="5713" y="20255"/>
                </a:cubicBezTo>
                <a:cubicBezTo>
                  <a:pt x="5523" y="20787"/>
                  <a:pt x="5385" y="21215"/>
                  <a:pt x="5385" y="21282"/>
                </a:cubicBezTo>
                <a:cubicBezTo>
                  <a:pt x="5385" y="21354"/>
                  <a:pt x="5477" y="21509"/>
                  <a:pt x="5521" y="21509"/>
                </a:cubicBezTo>
                <a:cubicBezTo>
                  <a:pt x="5539" y="21509"/>
                  <a:pt x="5554" y="21525"/>
                  <a:pt x="5554" y="21547"/>
                </a:cubicBezTo>
                <a:cubicBezTo>
                  <a:pt x="5554" y="21572"/>
                  <a:pt x="7204" y="21584"/>
                  <a:pt x="10446" y="21584"/>
                </a:cubicBezTo>
                <a:cubicBezTo>
                  <a:pt x="13689" y="21584"/>
                  <a:pt x="15339" y="21572"/>
                  <a:pt x="15339" y="21547"/>
                </a:cubicBezTo>
                <a:cubicBezTo>
                  <a:pt x="15339" y="21525"/>
                  <a:pt x="15412" y="21509"/>
                  <a:pt x="15505" y="21509"/>
                </a:cubicBezTo>
                <a:cubicBezTo>
                  <a:pt x="15599" y="21509"/>
                  <a:pt x="15675" y="21493"/>
                  <a:pt x="15675" y="21476"/>
                </a:cubicBezTo>
                <a:cubicBezTo>
                  <a:pt x="15675" y="21458"/>
                  <a:pt x="15756" y="21439"/>
                  <a:pt x="15853" y="21435"/>
                </a:cubicBezTo>
                <a:cubicBezTo>
                  <a:pt x="15949" y="21430"/>
                  <a:pt x="16033" y="21416"/>
                  <a:pt x="16041" y="21401"/>
                </a:cubicBezTo>
                <a:cubicBezTo>
                  <a:pt x="16050" y="21386"/>
                  <a:pt x="16093" y="21367"/>
                  <a:pt x="16140" y="21360"/>
                </a:cubicBezTo>
                <a:cubicBezTo>
                  <a:pt x="16186" y="21353"/>
                  <a:pt x="16233" y="21336"/>
                  <a:pt x="16241" y="21323"/>
                </a:cubicBezTo>
                <a:cubicBezTo>
                  <a:pt x="16249" y="21309"/>
                  <a:pt x="16293" y="21289"/>
                  <a:pt x="16340" y="21282"/>
                </a:cubicBezTo>
                <a:cubicBezTo>
                  <a:pt x="16386" y="21274"/>
                  <a:pt x="16427" y="21252"/>
                  <a:pt x="16433" y="21233"/>
                </a:cubicBezTo>
                <a:cubicBezTo>
                  <a:pt x="16438" y="21214"/>
                  <a:pt x="16466" y="21199"/>
                  <a:pt x="16495" y="21199"/>
                </a:cubicBezTo>
                <a:cubicBezTo>
                  <a:pt x="16525" y="21199"/>
                  <a:pt x="16550" y="21186"/>
                  <a:pt x="16550" y="21170"/>
                </a:cubicBezTo>
                <a:cubicBezTo>
                  <a:pt x="16550" y="21153"/>
                  <a:pt x="16578" y="21136"/>
                  <a:pt x="16613" y="21132"/>
                </a:cubicBezTo>
                <a:cubicBezTo>
                  <a:pt x="16724" y="21121"/>
                  <a:pt x="17352" y="20733"/>
                  <a:pt x="17513" y="20576"/>
                </a:cubicBezTo>
                <a:cubicBezTo>
                  <a:pt x="17572" y="20518"/>
                  <a:pt x="17631" y="20468"/>
                  <a:pt x="17644" y="20468"/>
                </a:cubicBezTo>
                <a:cubicBezTo>
                  <a:pt x="17657" y="20468"/>
                  <a:pt x="17693" y="20435"/>
                  <a:pt x="17721" y="20393"/>
                </a:cubicBezTo>
                <a:cubicBezTo>
                  <a:pt x="17749" y="20351"/>
                  <a:pt x="17787" y="20315"/>
                  <a:pt x="17808" y="20315"/>
                </a:cubicBezTo>
                <a:cubicBezTo>
                  <a:pt x="17829" y="20315"/>
                  <a:pt x="17846" y="20299"/>
                  <a:pt x="17846" y="20281"/>
                </a:cubicBezTo>
                <a:cubicBezTo>
                  <a:pt x="17846" y="20263"/>
                  <a:pt x="17883" y="20225"/>
                  <a:pt x="17926" y="20195"/>
                </a:cubicBezTo>
                <a:cubicBezTo>
                  <a:pt x="17968" y="20165"/>
                  <a:pt x="18035" y="20093"/>
                  <a:pt x="18076" y="20035"/>
                </a:cubicBezTo>
                <a:cubicBezTo>
                  <a:pt x="18117" y="19976"/>
                  <a:pt x="18166" y="19930"/>
                  <a:pt x="18183" y="19930"/>
                </a:cubicBezTo>
                <a:cubicBezTo>
                  <a:pt x="18200" y="19930"/>
                  <a:pt x="18213" y="19911"/>
                  <a:pt x="18213" y="19889"/>
                </a:cubicBezTo>
                <a:cubicBezTo>
                  <a:pt x="18213" y="19867"/>
                  <a:pt x="18224" y="19859"/>
                  <a:pt x="18237" y="19870"/>
                </a:cubicBezTo>
                <a:cubicBezTo>
                  <a:pt x="18251" y="19882"/>
                  <a:pt x="18405" y="19686"/>
                  <a:pt x="18582" y="19437"/>
                </a:cubicBezTo>
                <a:cubicBezTo>
                  <a:pt x="18893" y="18999"/>
                  <a:pt x="18963" y="18895"/>
                  <a:pt x="19173" y="18545"/>
                </a:cubicBezTo>
                <a:cubicBezTo>
                  <a:pt x="19330" y="18281"/>
                  <a:pt x="19577" y="17750"/>
                  <a:pt x="19575" y="17679"/>
                </a:cubicBezTo>
                <a:cubicBezTo>
                  <a:pt x="19574" y="17658"/>
                  <a:pt x="19584" y="17630"/>
                  <a:pt x="19597" y="17619"/>
                </a:cubicBezTo>
                <a:cubicBezTo>
                  <a:pt x="19609" y="17608"/>
                  <a:pt x="19622" y="17575"/>
                  <a:pt x="19627" y="17544"/>
                </a:cubicBezTo>
                <a:cubicBezTo>
                  <a:pt x="19632" y="17513"/>
                  <a:pt x="19654" y="17465"/>
                  <a:pt x="19673" y="17436"/>
                </a:cubicBezTo>
                <a:cubicBezTo>
                  <a:pt x="19693" y="17407"/>
                  <a:pt x="19703" y="17368"/>
                  <a:pt x="19695" y="17350"/>
                </a:cubicBezTo>
                <a:cubicBezTo>
                  <a:pt x="19687" y="17332"/>
                  <a:pt x="19691" y="17312"/>
                  <a:pt x="19706" y="17305"/>
                </a:cubicBezTo>
                <a:cubicBezTo>
                  <a:pt x="19720" y="17298"/>
                  <a:pt x="19736" y="17266"/>
                  <a:pt x="19741" y="17234"/>
                </a:cubicBezTo>
                <a:cubicBezTo>
                  <a:pt x="19747" y="17203"/>
                  <a:pt x="19766" y="17155"/>
                  <a:pt x="19785" y="17126"/>
                </a:cubicBezTo>
                <a:cubicBezTo>
                  <a:pt x="19805" y="17097"/>
                  <a:pt x="19813" y="17060"/>
                  <a:pt x="19804" y="17040"/>
                </a:cubicBezTo>
                <a:cubicBezTo>
                  <a:pt x="19796" y="17021"/>
                  <a:pt x="19802" y="17003"/>
                  <a:pt x="19818" y="17003"/>
                </a:cubicBezTo>
                <a:cubicBezTo>
                  <a:pt x="19834" y="17003"/>
                  <a:pt x="19848" y="16962"/>
                  <a:pt x="19848" y="16910"/>
                </a:cubicBezTo>
                <a:cubicBezTo>
                  <a:pt x="19848" y="16857"/>
                  <a:pt x="19858" y="16812"/>
                  <a:pt x="19870" y="16812"/>
                </a:cubicBezTo>
                <a:cubicBezTo>
                  <a:pt x="19882" y="16812"/>
                  <a:pt x="19908" y="16738"/>
                  <a:pt x="19927" y="16648"/>
                </a:cubicBezTo>
                <a:cubicBezTo>
                  <a:pt x="20209" y="15312"/>
                  <a:pt x="20249" y="14984"/>
                  <a:pt x="20250" y="13945"/>
                </a:cubicBezTo>
                <a:cubicBezTo>
                  <a:pt x="20251" y="12992"/>
                  <a:pt x="20186" y="12499"/>
                  <a:pt x="19993" y="12019"/>
                </a:cubicBezTo>
                <a:cubicBezTo>
                  <a:pt x="19945" y="11899"/>
                  <a:pt x="19906" y="11776"/>
                  <a:pt x="19906" y="11746"/>
                </a:cubicBezTo>
                <a:cubicBezTo>
                  <a:pt x="19906" y="11716"/>
                  <a:pt x="19894" y="11694"/>
                  <a:pt x="19878" y="11694"/>
                </a:cubicBezTo>
                <a:cubicBezTo>
                  <a:pt x="19863" y="11694"/>
                  <a:pt x="19848" y="11658"/>
                  <a:pt x="19848" y="11615"/>
                </a:cubicBezTo>
                <a:cubicBezTo>
                  <a:pt x="19848" y="11573"/>
                  <a:pt x="19834" y="11537"/>
                  <a:pt x="19818" y="11537"/>
                </a:cubicBezTo>
                <a:cubicBezTo>
                  <a:pt x="19802" y="11537"/>
                  <a:pt x="19796" y="11523"/>
                  <a:pt x="19804" y="11503"/>
                </a:cubicBezTo>
                <a:cubicBezTo>
                  <a:pt x="19813" y="11484"/>
                  <a:pt x="19789" y="11433"/>
                  <a:pt x="19750" y="11391"/>
                </a:cubicBezTo>
                <a:cubicBezTo>
                  <a:pt x="19711" y="11350"/>
                  <a:pt x="19679" y="11295"/>
                  <a:pt x="19679" y="11272"/>
                </a:cubicBezTo>
                <a:cubicBezTo>
                  <a:pt x="19679" y="11248"/>
                  <a:pt x="19665" y="11231"/>
                  <a:pt x="19649" y="11231"/>
                </a:cubicBezTo>
                <a:cubicBezTo>
                  <a:pt x="19632" y="11231"/>
                  <a:pt x="19627" y="11215"/>
                  <a:pt x="19635" y="11197"/>
                </a:cubicBezTo>
                <a:cubicBezTo>
                  <a:pt x="19649" y="11166"/>
                  <a:pt x="19166" y="10499"/>
                  <a:pt x="19129" y="10499"/>
                </a:cubicBezTo>
                <a:cubicBezTo>
                  <a:pt x="19119" y="10499"/>
                  <a:pt x="19095" y="10477"/>
                  <a:pt x="19074" y="10450"/>
                </a:cubicBezTo>
                <a:cubicBezTo>
                  <a:pt x="18994" y="10346"/>
                  <a:pt x="18916" y="10268"/>
                  <a:pt x="18894" y="10268"/>
                </a:cubicBezTo>
                <a:cubicBezTo>
                  <a:pt x="18881" y="10268"/>
                  <a:pt x="18850" y="10238"/>
                  <a:pt x="18825" y="10200"/>
                </a:cubicBezTo>
                <a:cubicBezTo>
                  <a:pt x="18725" y="10049"/>
                  <a:pt x="17545" y="9330"/>
                  <a:pt x="17340" y="9297"/>
                </a:cubicBezTo>
                <a:cubicBezTo>
                  <a:pt x="17302" y="9290"/>
                  <a:pt x="17261" y="9275"/>
                  <a:pt x="17253" y="9259"/>
                </a:cubicBezTo>
                <a:cubicBezTo>
                  <a:pt x="17245" y="9244"/>
                  <a:pt x="17199" y="9227"/>
                  <a:pt x="17149" y="9222"/>
                </a:cubicBezTo>
                <a:cubicBezTo>
                  <a:pt x="17099" y="9217"/>
                  <a:pt x="17059" y="9198"/>
                  <a:pt x="17059" y="9181"/>
                </a:cubicBezTo>
                <a:cubicBezTo>
                  <a:pt x="17059" y="9164"/>
                  <a:pt x="17021" y="9151"/>
                  <a:pt x="16974" y="9151"/>
                </a:cubicBezTo>
                <a:cubicBezTo>
                  <a:pt x="16927" y="9151"/>
                  <a:pt x="16889" y="9135"/>
                  <a:pt x="16889" y="9114"/>
                </a:cubicBezTo>
                <a:cubicBezTo>
                  <a:pt x="16889" y="9093"/>
                  <a:pt x="16836" y="9073"/>
                  <a:pt x="16774" y="9073"/>
                </a:cubicBezTo>
                <a:cubicBezTo>
                  <a:pt x="16712" y="9073"/>
                  <a:pt x="16662" y="9057"/>
                  <a:pt x="16662" y="9035"/>
                </a:cubicBezTo>
                <a:cubicBezTo>
                  <a:pt x="16662" y="9014"/>
                  <a:pt x="16612" y="8998"/>
                  <a:pt x="16550" y="8998"/>
                </a:cubicBezTo>
                <a:cubicBezTo>
                  <a:pt x="16488" y="8998"/>
                  <a:pt x="16438" y="8982"/>
                  <a:pt x="16438" y="8961"/>
                </a:cubicBezTo>
                <a:cubicBezTo>
                  <a:pt x="16438" y="8940"/>
                  <a:pt x="16394" y="8920"/>
                  <a:pt x="16340" y="8920"/>
                </a:cubicBezTo>
                <a:cubicBezTo>
                  <a:pt x="16285" y="8920"/>
                  <a:pt x="16241" y="8907"/>
                  <a:pt x="16241" y="8890"/>
                </a:cubicBezTo>
                <a:cubicBezTo>
                  <a:pt x="16241" y="8873"/>
                  <a:pt x="16134" y="8840"/>
                  <a:pt x="16006" y="8815"/>
                </a:cubicBezTo>
                <a:cubicBezTo>
                  <a:pt x="15780" y="8772"/>
                  <a:pt x="15670" y="8738"/>
                  <a:pt x="15437" y="8651"/>
                </a:cubicBezTo>
                <a:cubicBezTo>
                  <a:pt x="15375" y="8628"/>
                  <a:pt x="15266" y="8596"/>
                  <a:pt x="15196" y="8576"/>
                </a:cubicBezTo>
                <a:cubicBezTo>
                  <a:pt x="15127" y="8557"/>
                  <a:pt x="15012" y="8521"/>
                  <a:pt x="14942" y="8498"/>
                </a:cubicBezTo>
                <a:cubicBezTo>
                  <a:pt x="14872" y="8474"/>
                  <a:pt x="14758" y="8438"/>
                  <a:pt x="14688" y="8419"/>
                </a:cubicBezTo>
                <a:cubicBezTo>
                  <a:pt x="14618" y="8401"/>
                  <a:pt x="14506" y="8365"/>
                  <a:pt x="14436" y="8341"/>
                </a:cubicBezTo>
                <a:cubicBezTo>
                  <a:pt x="14366" y="8317"/>
                  <a:pt x="14264" y="8292"/>
                  <a:pt x="14209" y="8281"/>
                </a:cubicBezTo>
                <a:cubicBezTo>
                  <a:pt x="14155" y="8271"/>
                  <a:pt x="14087" y="8248"/>
                  <a:pt x="14056" y="8229"/>
                </a:cubicBezTo>
                <a:cubicBezTo>
                  <a:pt x="14025" y="8210"/>
                  <a:pt x="13955" y="8184"/>
                  <a:pt x="13900" y="8173"/>
                </a:cubicBezTo>
                <a:cubicBezTo>
                  <a:pt x="13701" y="8133"/>
                  <a:pt x="13603" y="8105"/>
                  <a:pt x="13547" y="8072"/>
                </a:cubicBezTo>
                <a:cubicBezTo>
                  <a:pt x="13516" y="8054"/>
                  <a:pt x="13440" y="8029"/>
                  <a:pt x="13378" y="8016"/>
                </a:cubicBezTo>
                <a:cubicBezTo>
                  <a:pt x="13316" y="8003"/>
                  <a:pt x="13217" y="7983"/>
                  <a:pt x="13159" y="7971"/>
                </a:cubicBezTo>
                <a:cubicBezTo>
                  <a:pt x="13101" y="7959"/>
                  <a:pt x="13047" y="7934"/>
                  <a:pt x="13039" y="7915"/>
                </a:cubicBezTo>
                <a:cubicBezTo>
                  <a:pt x="13030" y="7896"/>
                  <a:pt x="12989" y="7882"/>
                  <a:pt x="12949" y="7882"/>
                </a:cubicBezTo>
                <a:cubicBezTo>
                  <a:pt x="12908" y="7882"/>
                  <a:pt x="12835" y="7864"/>
                  <a:pt x="12787" y="7844"/>
                </a:cubicBezTo>
                <a:cubicBezTo>
                  <a:pt x="12627" y="7778"/>
                  <a:pt x="12475" y="7728"/>
                  <a:pt x="12404" y="7718"/>
                </a:cubicBezTo>
                <a:cubicBezTo>
                  <a:pt x="12366" y="7712"/>
                  <a:pt x="12328" y="7695"/>
                  <a:pt x="12320" y="7680"/>
                </a:cubicBezTo>
                <a:cubicBezTo>
                  <a:pt x="12311" y="7665"/>
                  <a:pt x="12257" y="7648"/>
                  <a:pt x="12199" y="7643"/>
                </a:cubicBezTo>
                <a:cubicBezTo>
                  <a:pt x="12142" y="7638"/>
                  <a:pt x="12095" y="7622"/>
                  <a:pt x="12095" y="7606"/>
                </a:cubicBezTo>
                <a:cubicBezTo>
                  <a:pt x="12095" y="7589"/>
                  <a:pt x="12057" y="7572"/>
                  <a:pt x="12011" y="7572"/>
                </a:cubicBezTo>
                <a:cubicBezTo>
                  <a:pt x="11964" y="7572"/>
                  <a:pt x="11926" y="7556"/>
                  <a:pt x="11926" y="7535"/>
                </a:cubicBezTo>
                <a:cubicBezTo>
                  <a:pt x="11926" y="7513"/>
                  <a:pt x="11899" y="7497"/>
                  <a:pt x="11868" y="7497"/>
                </a:cubicBezTo>
                <a:cubicBezTo>
                  <a:pt x="11837" y="7497"/>
                  <a:pt x="11814" y="7477"/>
                  <a:pt x="11814" y="7456"/>
                </a:cubicBezTo>
                <a:cubicBezTo>
                  <a:pt x="11814" y="7435"/>
                  <a:pt x="11788" y="7419"/>
                  <a:pt x="11759" y="7419"/>
                </a:cubicBezTo>
                <a:cubicBezTo>
                  <a:pt x="11730" y="7419"/>
                  <a:pt x="11698" y="7390"/>
                  <a:pt x="11688" y="7355"/>
                </a:cubicBezTo>
                <a:cubicBezTo>
                  <a:pt x="11678" y="7321"/>
                  <a:pt x="11664" y="7302"/>
                  <a:pt x="11655" y="7314"/>
                </a:cubicBezTo>
                <a:cubicBezTo>
                  <a:pt x="11616" y="7367"/>
                  <a:pt x="11382" y="7042"/>
                  <a:pt x="11341" y="6877"/>
                </a:cubicBezTo>
                <a:cubicBezTo>
                  <a:pt x="11280" y="6638"/>
                  <a:pt x="11297" y="6244"/>
                  <a:pt x="11376" y="6030"/>
                </a:cubicBezTo>
                <a:cubicBezTo>
                  <a:pt x="11414" y="5926"/>
                  <a:pt x="11438" y="5840"/>
                  <a:pt x="11431" y="5840"/>
                </a:cubicBezTo>
                <a:cubicBezTo>
                  <a:pt x="11423" y="5840"/>
                  <a:pt x="11458" y="5779"/>
                  <a:pt x="11507" y="5705"/>
                </a:cubicBezTo>
                <a:cubicBezTo>
                  <a:pt x="11557" y="5631"/>
                  <a:pt x="11615" y="5571"/>
                  <a:pt x="11636" y="5571"/>
                </a:cubicBezTo>
                <a:cubicBezTo>
                  <a:pt x="11657" y="5571"/>
                  <a:pt x="11672" y="5555"/>
                  <a:pt x="11672" y="5533"/>
                </a:cubicBezTo>
                <a:cubicBezTo>
                  <a:pt x="11672" y="5512"/>
                  <a:pt x="11692" y="5496"/>
                  <a:pt x="11715" y="5496"/>
                </a:cubicBezTo>
                <a:cubicBezTo>
                  <a:pt x="11739" y="5496"/>
                  <a:pt x="11756" y="5476"/>
                  <a:pt x="11756" y="5455"/>
                </a:cubicBezTo>
                <a:cubicBezTo>
                  <a:pt x="11756" y="5434"/>
                  <a:pt x="11783" y="5418"/>
                  <a:pt x="11814" y="5418"/>
                </a:cubicBezTo>
                <a:cubicBezTo>
                  <a:pt x="11845" y="5418"/>
                  <a:pt x="11868" y="5401"/>
                  <a:pt x="11868" y="5380"/>
                </a:cubicBezTo>
                <a:cubicBezTo>
                  <a:pt x="11868" y="5359"/>
                  <a:pt x="11907" y="5339"/>
                  <a:pt x="11953" y="5339"/>
                </a:cubicBezTo>
                <a:cubicBezTo>
                  <a:pt x="12000" y="5339"/>
                  <a:pt x="12038" y="5323"/>
                  <a:pt x="12038" y="5302"/>
                </a:cubicBezTo>
                <a:cubicBezTo>
                  <a:pt x="12038" y="5281"/>
                  <a:pt x="12091" y="5265"/>
                  <a:pt x="12153" y="5265"/>
                </a:cubicBezTo>
                <a:cubicBezTo>
                  <a:pt x="12215" y="5265"/>
                  <a:pt x="12265" y="5249"/>
                  <a:pt x="12265" y="5231"/>
                </a:cubicBezTo>
                <a:cubicBezTo>
                  <a:pt x="12265" y="5213"/>
                  <a:pt x="12362" y="5194"/>
                  <a:pt x="12481" y="5190"/>
                </a:cubicBezTo>
                <a:cubicBezTo>
                  <a:pt x="12600" y="5186"/>
                  <a:pt x="12719" y="5165"/>
                  <a:pt x="12746" y="5145"/>
                </a:cubicBezTo>
                <a:cubicBezTo>
                  <a:pt x="12777" y="5123"/>
                  <a:pt x="14196" y="5111"/>
                  <a:pt x="16400" y="5111"/>
                </a:cubicBezTo>
                <a:cubicBezTo>
                  <a:pt x="19425" y="5111"/>
                  <a:pt x="20015" y="5100"/>
                  <a:pt x="20061" y="5055"/>
                </a:cubicBezTo>
                <a:cubicBezTo>
                  <a:pt x="20092" y="5026"/>
                  <a:pt x="20166" y="4859"/>
                  <a:pt x="20226" y="4682"/>
                </a:cubicBezTo>
                <a:cubicBezTo>
                  <a:pt x="20285" y="4505"/>
                  <a:pt x="20369" y="4257"/>
                  <a:pt x="20411" y="4130"/>
                </a:cubicBezTo>
                <a:cubicBezTo>
                  <a:pt x="20662" y="3387"/>
                  <a:pt x="20722" y="3198"/>
                  <a:pt x="20729" y="3129"/>
                </a:cubicBezTo>
                <a:cubicBezTo>
                  <a:pt x="20733" y="3087"/>
                  <a:pt x="20753" y="3026"/>
                  <a:pt x="20772" y="2998"/>
                </a:cubicBezTo>
                <a:cubicBezTo>
                  <a:pt x="20792" y="2970"/>
                  <a:pt x="20802" y="2934"/>
                  <a:pt x="20794" y="2916"/>
                </a:cubicBezTo>
                <a:cubicBezTo>
                  <a:pt x="20786" y="2898"/>
                  <a:pt x="20791" y="2878"/>
                  <a:pt x="20805" y="2871"/>
                </a:cubicBezTo>
                <a:cubicBezTo>
                  <a:pt x="20820" y="2864"/>
                  <a:pt x="20836" y="2832"/>
                  <a:pt x="20841" y="2800"/>
                </a:cubicBezTo>
                <a:cubicBezTo>
                  <a:pt x="20846" y="2769"/>
                  <a:pt x="20865" y="2721"/>
                  <a:pt x="20885" y="2692"/>
                </a:cubicBezTo>
                <a:cubicBezTo>
                  <a:pt x="20904" y="2663"/>
                  <a:pt x="20913" y="2626"/>
                  <a:pt x="20904" y="2606"/>
                </a:cubicBezTo>
                <a:cubicBezTo>
                  <a:pt x="20895" y="2587"/>
                  <a:pt x="20901" y="2569"/>
                  <a:pt x="20917" y="2569"/>
                </a:cubicBezTo>
                <a:cubicBezTo>
                  <a:pt x="20934" y="2569"/>
                  <a:pt x="20947" y="2534"/>
                  <a:pt x="20947" y="2491"/>
                </a:cubicBezTo>
                <a:cubicBezTo>
                  <a:pt x="20947" y="2447"/>
                  <a:pt x="20968" y="2384"/>
                  <a:pt x="20991" y="2352"/>
                </a:cubicBezTo>
                <a:cubicBezTo>
                  <a:pt x="21015" y="2320"/>
                  <a:pt x="21027" y="2278"/>
                  <a:pt x="21019" y="2259"/>
                </a:cubicBezTo>
                <a:cubicBezTo>
                  <a:pt x="21010" y="2240"/>
                  <a:pt x="21016" y="2222"/>
                  <a:pt x="21032" y="2222"/>
                </a:cubicBezTo>
                <a:cubicBezTo>
                  <a:pt x="21049" y="2222"/>
                  <a:pt x="21062" y="2188"/>
                  <a:pt x="21062" y="2147"/>
                </a:cubicBezTo>
                <a:cubicBezTo>
                  <a:pt x="21062" y="2106"/>
                  <a:pt x="21073" y="2062"/>
                  <a:pt x="21087" y="2050"/>
                </a:cubicBezTo>
                <a:cubicBezTo>
                  <a:pt x="21101" y="2038"/>
                  <a:pt x="21123" y="1974"/>
                  <a:pt x="21133" y="1908"/>
                </a:cubicBezTo>
                <a:cubicBezTo>
                  <a:pt x="21154" y="1782"/>
                  <a:pt x="21336" y="1224"/>
                  <a:pt x="21500" y="792"/>
                </a:cubicBezTo>
                <a:cubicBezTo>
                  <a:pt x="21559" y="635"/>
                  <a:pt x="21591" y="513"/>
                  <a:pt x="21596" y="411"/>
                </a:cubicBezTo>
                <a:cubicBezTo>
                  <a:pt x="21600" y="309"/>
                  <a:pt x="21577" y="228"/>
                  <a:pt x="21527" y="161"/>
                </a:cubicBezTo>
                <a:lnTo>
                  <a:pt x="21459" y="67"/>
                </a:lnTo>
                <a:close/>
              </a:path>
            </a:pathLst>
          </a:cu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5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nexion et accès sécurisé"/>
          <p:cNvSpPr txBox="1"/>
          <p:nvPr>
            <p:ph type="body" sz="quarter" idx="1"/>
          </p:nvPr>
        </p:nvSpPr>
        <p:spPr>
          <a:xfrm>
            <a:off x="8259710" y="3225975"/>
            <a:ext cx="8248315" cy="1869655"/>
          </a:xfrm>
          <a:prstGeom prst="rect">
            <a:avLst/>
          </a:prstGeom>
        </p:spPr>
        <p:txBody>
          <a:bodyPr/>
          <a:lstStyle>
            <a:lvl1pPr marL="0" indent="0" defTabSz="2218888">
              <a:spcBef>
                <a:spcPts val="4000"/>
              </a:spcBef>
              <a:buSzTx/>
              <a:buNone/>
              <a:defRPr sz="4368"/>
            </a:lvl1pPr>
          </a:lstStyle>
          <a:p>
            <a:pPr/>
            <a:r>
              <a:t>Connexion et accès sécurisé</a:t>
            </a:r>
          </a:p>
        </p:txBody>
      </p:sp>
      <p:sp>
        <p:nvSpPr>
          <p:cNvPr id="229" name="Fonctionnalités Back-Office – Côté administrateur"/>
          <p:cNvSpPr txBox="1"/>
          <p:nvPr>
            <p:ph type="title"/>
          </p:nvPr>
        </p:nvSpPr>
        <p:spPr>
          <a:xfrm>
            <a:off x="847431" y="475850"/>
            <a:ext cx="22689138" cy="2104847"/>
          </a:xfrm>
          <a:prstGeom prst="rect">
            <a:avLst/>
          </a:prstGeom>
        </p:spPr>
        <p:txBody>
          <a:bodyPr/>
          <a:lstStyle>
            <a:lvl1pPr defTabSz="1609303">
              <a:defRPr spc="-153" sz="7656"/>
            </a:lvl1pPr>
          </a:lstStyle>
          <a:p>
            <a:pPr/>
            <a:r>
              <a:t>Fonctionnalités Back-Office – Côté administrateur</a:t>
            </a:r>
          </a:p>
        </p:txBody>
      </p:sp>
      <p:sp>
        <p:nvSpPr>
          <p:cNvPr id="23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Capture d’écran 2025-10-30 à 22.53.29.png" descr="Capture d’écran 2025-10-30 à 22.53.29.png"/>
          <p:cNvPicPr>
            <a:picLocks noChangeAspect="1"/>
          </p:cNvPicPr>
          <p:nvPr/>
        </p:nvPicPr>
        <p:blipFill>
          <a:blip r:embed="rId2">
            <a:extLst/>
          </a:blip>
          <a:srcRect l="7717" t="21950" r="27557" b="13324"/>
          <a:stretch>
            <a:fillRect/>
          </a:stretch>
        </p:blipFill>
        <p:spPr>
          <a:xfrm>
            <a:off x="1523404" y="5160280"/>
            <a:ext cx="11717459" cy="274371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gne"/>
          <p:cNvSpPr/>
          <p:nvPr/>
        </p:nvSpPr>
        <p:spPr>
          <a:xfrm flipH="1" flipV="1">
            <a:off x="10879666" y="6883400"/>
            <a:ext cx="3005734" cy="6459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Seul cet utilisateur peut accéder à la partie administration"/>
          <p:cNvSpPr txBox="1"/>
          <p:nvPr/>
        </p:nvSpPr>
        <p:spPr>
          <a:xfrm>
            <a:off x="14329437" y="7196841"/>
            <a:ext cx="8248315" cy="1869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633687">
              <a:spcBef>
                <a:spcPts val="3000"/>
              </a:spcBef>
              <a:defRPr sz="3216"/>
            </a:lvl1pPr>
          </a:lstStyle>
          <a:p>
            <a:pPr/>
            <a:r>
              <a:t>Seul cet utilisateur peut accéder à la partie administration</a:t>
            </a:r>
          </a:p>
        </p:txBody>
      </p:sp>
      <p:sp>
        <p:nvSpPr>
          <p:cNvPr id="234" name="L’accès au back-office est réservé aux utilisateurs disposant du rôle administrateur (ROLE_ADMIN)."/>
          <p:cNvSpPr txBox="1"/>
          <p:nvPr/>
        </p:nvSpPr>
        <p:spPr>
          <a:xfrm>
            <a:off x="2917549" y="9295582"/>
            <a:ext cx="1817636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000"/>
            </a:lvl1pPr>
          </a:lstStyle>
          <a:p>
            <a:pPr/>
            <a:r>
              <a:t>L’accès au back-office est réservé aux utilisateurs disposant du rôle administrateur (ROLE_ADMIN).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Capture d’écran 2025-10-26 à 20.26.45.png" descr="Capture d’écran 2025-10-26 à 20.26.45.png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32936" y="2373510"/>
            <a:ext cx="13733861" cy="7038580"/>
          </a:xfrm>
          <a:prstGeom prst="rect">
            <a:avLst/>
          </a:prstGeom>
          <a:ln w="9525">
            <a:round/>
          </a:ln>
        </p:spPr>
      </p:pic>
      <p:sp>
        <p:nvSpPr>
          <p:cNvPr id="237" name="Fonctionnalités Back-Office"/>
          <p:cNvSpPr txBox="1"/>
          <p:nvPr>
            <p:ph type="title"/>
          </p:nvPr>
        </p:nvSpPr>
        <p:spPr>
          <a:xfrm>
            <a:off x="525698" y="671998"/>
            <a:ext cx="13748337" cy="156800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Dashboard"/>
          <p:cNvSpPr txBox="1"/>
          <p:nvPr/>
        </p:nvSpPr>
        <p:spPr>
          <a:xfrm>
            <a:off x="10736505" y="11777582"/>
            <a:ext cx="26065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lvl1pPr>
          </a:lstStyle>
          <a:p>
            <a:pPr/>
            <a:r>
              <a:t>Dashboard</a:t>
            </a:r>
          </a:p>
        </p:txBody>
      </p:sp>
      <p:grpSp>
        <p:nvGrpSpPr>
          <p:cNvPr id="242" name="Capture d’écran 2025-10-30 à 23.00.49.png"/>
          <p:cNvGrpSpPr/>
          <p:nvPr/>
        </p:nvGrpSpPr>
        <p:grpSpPr>
          <a:xfrm>
            <a:off x="10128078" y="8213090"/>
            <a:ext cx="12228327" cy="3457389"/>
            <a:chOff x="0" y="0"/>
            <a:chExt cx="12228325" cy="3457388"/>
          </a:xfrm>
        </p:grpSpPr>
        <p:pic>
          <p:nvPicPr>
            <p:cNvPr id="241" name="Capture d’écran 2025-10-30 à 23.00.49.png" descr="Capture d’écran 2025-10-30 à 23.00.4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752" t="0" r="10752" b="0"/>
            <a:stretch>
              <a:fillRect/>
            </a:stretch>
          </p:blipFill>
          <p:spPr>
            <a:xfrm>
              <a:off x="53881" y="53685"/>
              <a:ext cx="12120561" cy="3349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Capture d’écran 2025-10-30 à 23.00.49.png" descr="Capture d’écran 2025-10-30 à 23.00.49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2228327" cy="3457390"/>
            </a:xfrm>
            <a:prstGeom prst="rect">
              <a:avLst/>
            </a:prstGeom>
            <a:effectLst/>
          </p:spPr>
        </p:pic>
      </p:grpSp>
      <p:sp>
        <p:nvSpPr>
          <p:cNvPr id="243" name="Ce tableau de bord permet à l’administrateur d’accéder rapidement aux principales sections de gestion."/>
          <p:cNvSpPr txBox="1"/>
          <p:nvPr/>
        </p:nvSpPr>
        <p:spPr>
          <a:xfrm>
            <a:off x="14735177" y="2567063"/>
            <a:ext cx="7607512" cy="526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Ce tableau de bord permet à l’administrateur d’accéder rapidement aux principales sections de gestion.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Capture d’écran 2025-10-30 à 23.14.04.png" descr="Capture d’écran 2025-10-30 à 23.14.04.png"/>
          <p:cNvPicPr>
            <a:picLocks noChangeAspect="1"/>
          </p:cNvPicPr>
          <p:nvPr/>
        </p:nvPicPr>
        <p:blipFill>
          <a:blip r:embed="rId2">
            <a:extLst/>
          </a:blip>
          <a:srcRect l="0" t="20447" r="0" b="20447"/>
          <a:stretch>
            <a:fillRect/>
          </a:stretch>
        </p:blipFill>
        <p:spPr>
          <a:xfrm>
            <a:off x="2203648" y="3237060"/>
            <a:ext cx="19976662" cy="305771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46" name="Commandes"/>
          <p:cNvSpPr txBox="1"/>
          <p:nvPr>
            <p:ph type="body" idx="1"/>
          </p:nvPr>
        </p:nvSpPr>
        <p:spPr>
          <a:xfrm>
            <a:off x="2425967" y="2087319"/>
            <a:ext cx="19532066" cy="954136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Commandes</a:t>
            </a:r>
          </a:p>
          <a:p>
            <a:pPr marL="0" indent="0">
              <a:buSzTx/>
              <a:buNone/>
            </a:pPr>
          </a:p>
        </p:txBody>
      </p:sp>
      <p:sp>
        <p:nvSpPr>
          <p:cNvPr id="247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4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Capture d’écran 2025-10-30 à 23.14.32.png" descr="Capture d’écran 2025-10-30 à 23.14.3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473400" y="6811301"/>
            <a:ext cx="15775470" cy="628226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50" name="Ligne"/>
          <p:cNvSpPr/>
          <p:nvPr/>
        </p:nvSpPr>
        <p:spPr>
          <a:xfrm flipH="1">
            <a:off x="17135078" y="6150901"/>
            <a:ext cx="1795463" cy="678018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estion des produits (ajout, édition, suppression)"/>
          <p:cNvSpPr txBox="1"/>
          <p:nvPr>
            <p:ph type="body" idx="1"/>
          </p:nvPr>
        </p:nvSpPr>
        <p:spPr>
          <a:xfrm>
            <a:off x="5126171" y="3192108"/>
            <a:ext cx="19532066" cy="825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Gestion des produits (ajout, édition, suppression)</a:t>
            </a:r>
          </a:p>
        </p:txBody>
      </p:sp>
      <p:sp>
        <p:nvSpPr>
          <p:cNvPr id="253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5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5" name="Capture d’écran 2025-10-30 à 08.32.18.png" descr="Capture d’écran 2025-10-30 à 08.3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068" y="4394348"/>
            <a:ext cx="19976662" cy="687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apture d’écran 2025-10-30 à 23.25.33.png" descr="Capture d’écran 2025-10-30 à 23.2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310" y="3403203"/>
            <a:ext cx="18567401" cy="45847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58" name="Catégories"/>
          <p:cNvSpPr txBox="1"/>
          <p:nvPr>
            <p:ph type="body" sz="quarter" idx="1"/>
          </p:nvPr>
        </p:nvSpPr>
        <p:spPr>
          <a:xfrm>
            <a:off x="5278571" y="2328508"/>
            <a:ext cx="19532066" cy="221334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Catégories</a:t>
            </a:r>
          </a:p>
        </p:txBody>
      </p:sp>
      <p:sp>
        <p:nvSpPr>
          <p:cNvPr id="259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Capture d’écran 2025-10-30 à 23.25.08.png" descr="Capture d’écran 2025-10-30 à 23.25.08.png"/>
          <p:cNvPicPr>
            <a:picLocks noChangeAspect="1"/>
          </p:cNvPicPr>
          <p:nvPr/>
        </p:nvPicPr>
        <p:blipFill>
          <a:blip r:embed="rId3">
            <a:extLst/>
          </a:blip>
          <a:srcRect l="0" t="2592" r="0" b="0"/>
          <a:stretch>
            <a:fillRect/>
          </a:stretch>
        </p:blipFill>
        <p:spPr>
          <a:xfrm>
            <a:off x="7150298" y="6343914"/>
            <a:ext cx="15709800" cy="508996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62" name="Chaque produit est lié à une catégorie, assurant une hiérarchie claire dans la boutique."/>
          <p:cNvSpPr txBox="1"/>
          <p:nvPr/>
        </p:nvSpPr>
        <p:spPr>
          <a:xfrm>
            <a:off x="784344" y="11312778"/>
            <a:ext cx="22815313" cy="175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500"/>
            </a:lvl1pPr>
          </a:lstStyle>
          <a:p>
            <a:pPr/>
            <a:r>
              <a:t>Chaque produit est lié à une catégorie, assurant une hiérarchie claire dans la boutique.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estion des utilisateurs (profil, historique)"/>
          <p:cNvSpPr txBox="1"/>
          <p:nvPr>
            <p:ph type="body" idx="1"/>
          </p:nvPr>
        </p:nvSpPr>
        <p:spPr>
          <a:xfrm>
            <a:off x="5126171" y="3192108"/>
            <a:ext cx="19532066" cy="825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Gestion des utilisateurs (profil, historique)</a:t>
            </a:r>
          </a:p>
        </p:txBody>
      </p:sp>
      <p:sp>
        <p:nvSpPr>
          <p:cNvPr id="265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6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Capture d’écran 2025-10-30 à 08.39.01.png" descr="Capture d’écran 2025-10-30 à 08.39.01.png"/>
          <p:cNvPicPr>
            <a:picLocks noChangeAspect="1"/>
          </p:cNvPicPr>
          <p:nvPr/>
        </p:nvPicPr>
        <p:blipFill>
          <a:blip r:embed="rId2">
            <a:extLst/>
          </a:blip>
          <a:srcRect l="216" t="0" r="26228" b="0"/>
          <a:stretch>
            <a:fillRect/>
          </a:stretch>
        </p:blipFill>
        <p:spPr>
          <a:xfrm>
            <a:off x="2561068" y="4424505"/>
            <a:ext cx="19976662" cy="6220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dresses"/>
          <p:cNvSpPr txBox="1"/>
          <p:nvPr>
            <p:ph type="body" idx="1"/>
          </p:nvPr>
        </p:nvSpPr>
        <p:spPr>
          <a:xfrm>
            <a:off x="5193904" y="3259841"/>
            <a:ext cx="19532066" cy="825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Adresses</a:t>
            </a:r>
          </a:p>
        </p:txBody>
      </p:sp>
      <p:sp>
        <p:nvSpPr>
          <p:cNvPr id="270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7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Capture d’écran 2025-10-30 à 23.31.16.png" descr="Capture d’écran 2025-10-30 à 23.31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978" y="4689285"/>
            <a:ext cx="21177976" cy="654709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log"/>
          <p:cNvSpPr txBox="1"/>
          <p:nvPr>
            <p:ph type="body" idx="1"/>
          </p:nvPr>
        </p:nvSpPr>
        <p:spPr>
          <a:xfrm>
            <a:off x="5193904" y="3259842"/>
            <a:ext cx="19532066" cy="825663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Blog</a:t>
            </a:r>
          </a:p>
        </p:txBody>
      </p:sp>
      <p:sp>
        <p:nvSpPr>
          <p:cNvPr id="275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7" name="Capture d’écran 2025-10-30 à 23.32.31.png" descr="Capture d’écran 2025-10-30 à 23.3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702" y="4586937"/>
            <a:ext cx="21666604" cy="454205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78" name="On peut envisager la publication des arrivages. Des nouveautés a venir. Parler d’une promotion"/>
          <p:cNvSpPr txBox="1"/>
          <p:nvPr/>
        </p:nvSpPr>
        <p:spPr>
          <a:xfrm>
            <a:off x="411498" y="10263616"/>
            <a:ext cx="2226309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On peut envisager la publication des arrivages. Des nouveautés a venir. Parler d’une promotion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vraisons"/>
          <p:cNvSpPr txBox="1"/>
          <p:nvPr>
            <p:ph type="body" idx="1"/>
          </p:nvPr>
        </p:nvSpPr>
        <p:spPr>
          <a:xfrm>
            <a:off x="5176971" y="3395308"/>
            <a:ext cx="19532066" cy="825663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Livraisons</a:t>
            </a:r>
          </a:p>
        </p:txBody>
      </p:sp>
      <p:sp>
        <p:nvSpPr>
          <p:cNvPr id="281" name="Fonctionnalités Back-Office"/>
          <p:cNvSpPr txBox="1"/>
          <p:nvPr>
            <p:ph type="title"/>
          </p:nvPr>
        </p:nvSpPr>
        <p:spPr>
          <a:xfrm>
            <a:off x="847431" y="739731"/>
            <a:ext cx="13733861" cy="2104848"/>
          </a:xfrm>
          <a:prstGeom prst="rect">
            <a:avLst/>
          </a:prstGeom>
        </p:spPr>
        <p:txBody>
          <a:bodyPr/>
          <a:lstStyle>
            <a:lvl1pPr defTabSz="1755604">
              <a:defRPr spc="-167" sz="8352"/>
            </a:lvl1pPr>
          </a:lstStyle>
          <a:p>
            <a:pPr/>
            <a:r>
              <a:t>Fonctionnalités Back-Office</a:t>
            </a:r>
          </a:p>
        </p:txBody>
      </p:sp>
      <p:sp>
        <p:nvSpPr>
          <p:cNvPr id="28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3" name="Capture d’écran 2025-10-30 à 23.34.53.png" descr="Capture d’écran 2025-10-30 à 23.34.5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58701" y="4714188"/>
            <a:ext cx="21666606" cy="428754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84" name="Cette section permet de créer et de proposer différents type de livraison. Activable ou désactivable."/>
          <p:cNvSpPr txBox="1"/>
          <p:nvPr/>
        </p:nvSpPr>
        <p:spPr>
          <a:xfrm>
            <a:off x="1902984" y="9738683"/>
            <a:ext cx="2057803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/>
            </a:lvl1pPr>
          </a:lstStyle>
          <a:p>
            <a:pPr/>
            <a:r>
              <a:t>Cette section permet de créer et de proposer différents type de livraison. Activable ou désactivable.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rchitecture technique"/>
          <p:cNvSpPr txBox="1"/>
          <p:nvPr>
            <p:ph type="title"/>
          </p:nvPr>
        </p:nvSpPr>
        <p:spPr>
          <a:xfrm>
            <a:off x="1108572" y="-34523"/>
            <a:ext cx="12628723" cy="1849738"/>
          </a:xfrm>
          <a:prstGeom prst="rect">
            <a:avLst/>
          </a:prstGeom>
        </p:spPr>
        <p:txBody>
          <a:bodyPr/>
          <a:lstStyle>
            <a:lvl1pPr defTabSz="1975054">
              <a:defRPr spc="-187" sz="9396"/>
            </a:lvl1pPr>
          </a:lstStyle>
          <a:p>
            <a:pPr/>
            <a:r>
              <a:t>Architecture technique</a:t>
            </a:r>
          </a:p>
        </p:txBody>
      </p:sp>
      <p:sp>
        <p:nvSpPr>
          <p:cNvPr id="287" name="Architecture et technologies utilisées"/>
          <p:cNvSpPr txBox="1"/>
          <p:nvPr>
            <p:ph type="body" sz="quarter" idx="1"/>
          </p:nvPr>
        </p:nvSpPr>
        <p:spPr>
          <a:xfrm>
            <a:off x="5547961" y="2339420"/>
            <a:ext cx="21971001" cy="1116952"/>
          </a:xfrm>
          <a:prstGeom prst="rect">
            <a:avLst/>
          </a:prstGeom>
        </p:spPr>
        <p:txBody>
          <a:bodyPr/>
          <a:lstStyle/>
          <a:p>
            <a:pPr/>
            <a:r>
              <a:t>Architecture et technologies utilisées</a:t>
            </a:r>
          </a:p>
        </p:txBody>
      </p:sp>
      <p:sp>
        <p:nvSpPr>
          <p:cNvPr id="288" name="Framework : Symfony 6…"/>
          <p:cNvSpPr txBox="1"/>
          <p:nvPr/>
        </p:nvSpPr>
        <p:spPr>
          <a:xfrm>
            <a:off x="2194431" y="4338964"/>
            <a:ext cx="11105521" cy="705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Framework : Symfony 6</a:t>
            </a:r>
          </a:p>
          <a:p>
            <a:pPr/>
            <a:r>
              <a:t>Langage : PHP 8 / MySQL</a:t>
            </a:r>
          </a:p>
          <a:p>
            <a:pPr/>
            <a:r>
              <a:t>ORM : Doctrine</a:t>
            </a:r>
          </a:p>
          <a:p>
            <a:pPr/>
            <a:r>
              <a:t>Front : Twig + Bootstrap</a:t>
            </a:r>
          </a:p>
          <a:p>
            <a:pPr/>
            <a:r>
              <a:t>Hébergement : AlwaysData</a:t>
            </a:r>
          </a:p>
          <a:p>
            <a:pPr/>
            <a:r>
              <a:t>Sécurité : Symfony Security Bundle</a:t>
            </a:r>
          </a:p>
        </p:txBody>
      </p:sp>
      <p:grpSp>
        <p:nvGrpSpPr>
          <p:cNvPr id="291" name="mvc.png"/>
          <p:cNvGrpSpPr/>
          <p:nvPr/>
        </p:nvGrpSpPr>
        <p:grpSpPr>
          <a:xfrm>
            <a:off x="13205589" y="4452982"/>
            <a:ext cx="10530353" cy="6828167"/>
            <a:chOff x="0" y="0"/>
            <a:chExt cx="10530351" cy="6828166"/>
          </a:xfrm>
        </p:grpSpPr>
        <p:pic>
          <p:nvPicPr>
            <p:cNvPr id="290" name="mvc.png" descr="mvc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12700"/>
              <a:ext cx="10504952" cy="68027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9" name="mvc.png" descr="mvc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530352" cy="6828167"/>
            </a:xfrm>
            <a:prstGeom prst="rect">
              <a:avLst/>
            </a:prstGeom>
            <a:effectLst/>
          </p:spPr>
        </p:pic>
      </p:grpSp>
      <p:sp>
        <p:nvSpPr>
          <p:cNvPr id="29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xte du proj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Contexte du projet</a:t>
            </a:r>
          </a:p>
        </p:txBody>
      </p:sp>
      <p:sp>
        <p:nvSpPr>
          <p:cNvPr id="178" name="Développeur freelance contacté par Madame Leroy, directrice d’InnovShop.…"/>
          <p:cNvSpPr txBox="1"/>
          <p:nvPr>
            <p:ph type="body" idx="1"/>
          </p:nvPr>
        </p:nvSpPr>
        <p:spPr>
          <a:xfrm>
            <a:off x="1206500" y="2256677"/>
            <a:ext cx="21971000" cy="8256012"/>
          </a:xfrm>
          <a:prstGeom prst="rect">
            <a:avLst/>
          </a:prstGeom>
          <a:effectLst>
            <a:reflection blurRad="0" stA="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/>
          </a:p>
          <a:p>
            <a:pPr>
              <a:lnSpc>
                <a:spcPct val="100000"/>
              </a:lnSpc>
            </a:pPr>
            <a:r>
              <a:t>Développeur freelance contacté par </a:t>
            </a:r>
            <a:r>
              <a:rPr i="1"/>
              <a:t>Madame Leroy</a:t>
            </a:r>
            <a:r>
              <a:t>, directrice d’InnovShop.</a:t>
            </a:r>
          </a:p>
          <a:p>
            <a:pPr>
              <a:lnSpc>
                <a:spcPct val="100000"/>
              </a:lnSpc>
            </a:pPr>
            <a:r>
              <a:t>InnovShop : start-up spécialisée dans les produits technologiques innovants.</a:t>
            </a:r>
          </a:p>
          <a:p>
            <a:pPr>
              <a:lnSpc>
                <a:spcPct val="100000"/>
              </a:lnSpc>
            </a:pPr>
            <a:r>
              <a:t>Objectif : digitaliser les ventes via une plateforme e-commerce performante.</a:t>
            </a:r>
          </a:p>
        </p:txBody>
      </p:sp>
      <p:pic>
        <p:nvPicPr>
          <p:cNvPr id="179" name="innovshop.jpeg" descr="innovshop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8346857"/>
            <a:ext cx="12700000" cy="434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ogique métier"/>
          <p:cNvSpPr txBox="1"/>
          <p:nvPr>
            <p:ph type="title"/>
          </p:nvPr>
        </p:nvSpPr>
        <p:spPr>
          <a:xfrm>
            <a:off x="1206500" y="230793"/>
            <a:ext cx="21971000" cy="1433163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Logique métier</a:t>
            </a:r>
          </a:p>
        </p:txBody>
      </p:sp>
      <p:sp>
        <p:nvSpPr>
          <p:cNvPr id="295" name="Calcul automatique du total du panier"/>
          <p:cNvSpPr txBox="1"/>
          <p:nvPr>
            <p:ph type="body" sz="quarter" idx="1"/>
          </p:nvPr>
        </p:nvSpPr>
        <p:spPr>
          <a:xfrm>
            <a:off x="7359624" y="2453163"/>
            <a:ext cx="10780273" cy="1903461"/>
          </a:xfrm>
          <a:prstGeom prst="rect">
            <a:avLst/>
          </a:prstGeom>
        </p:spPr>
        <p:txBody>
          <a:bodyPr/>
          <a:lstStyle/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  <a:r>
              <a:t>Calcul automatique du total du panier</a:t>
            </a:r>
          </a:p>
          <a:p>
            <a:pPr marL="0" indent="0" defTabSz="2096971">
              <a:spcBef>
                <a:spcPts val="3800"/>
              </a:spcBef>
              <a:buSzTx/>
              <a:buNone/>
              <a:defRPr sz="4128"/>
            </a:pPr>
          </a:p>
        </p:txBody>
      </p:sp>
      <p:sp>
        <p:nvSpPr>
          <p:cNvPr id="2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9" name="Grouper"/>
          <p:cNvGrpSpPr/>
          <p:nvPr/>
        </p:nvGrpSpPr>
        <p:grpSpPr>
          <a:xfrm>
            <a:off x="2172924" y="5145831"/>
            <a:ext cx="7061201" cy="5007966"/>
            <a:chOff x="0" y="0"/>
            <a:chExt cx="7061200" cy="5007965"/>
          </a:xfrm>
        </p:grpSpPr>
        <p:pic>
          <p:nvPicPr>
            <p:cNvPr id="297" name="Capture d’écran 2025-10-30 à 09.40.13.png" descr="Capture d’écran 2025-10-30 à 09.40.1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699" y="0"/>
              <a:ext cx="7035801" cy="4064000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298" name="Caption"/>
            <p:cNvSpPr/>
            <p:nvPr/>
          </p:nvSpPr>
          <p:spPr>
            <a:xfrm>
              <a:off x="0" y="4178300"/>
              <a:ext cx="7061200" cy="8296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Récupération du panier avec le CartController + envois du paramètre items au template</a:t>
              </a:r>
            </a:p>
          </p:txBody>
        </p:sp>
      </p:grpSp>
      <p:grpSp>
        <p:nvGrpSpPr>
          <p:cNvPr id="302" name="Grouper"/>
          <p:cNvGrpSpPr/>
          <p:nvPr/>
        </p:nvGrpSpPr>
        <p:grpSpPr>
          <a:xfrm>
            <a:off x="13586386" y="5946341"/>
            <a:ext cx="6223001" cy="1172566"/>
            <a:chOff x="0" y="0"/>
            <a:chExt cx="6223000" cy="1172565"/>
          </a:xfrm>
        </p:grpSpPr>
        <p:pic>
          <p:nvPicPr>
            <p:cNvPr id="300" name="Capture d’écran 2025-10-30 à 09.46.51.png" descr="Capture d’écran 2025-10-30 à 09.46.5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223001" cy="241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Caption"/>
            <p:cNvSpPr/>
            <p:nvPr/>
          </p:nvSpPr>
          <p:spPr>
            <a:xfrm>
              <a:off x="0" y="342900"/>
              <a:ext cx="6223001" cy="8296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La variable total est initialisée au début du template cart</a:t>
              </a:r>
            </a:p>
          </p:txBody>
        </p:sp>
      </p:grpSp>
      <p:pic>
        <p:nvPicPr>
          <p:cNvPr id="303" name="Capture d’écran 2025-10-30 à 09.46.42.png" descr="Capture d’écran 2025-10-30 à 09.46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8553" y="5645608"/>
            <a:ext cx="2133601" cy="241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Grouper"/>
          <p:cNvGrpSpPr/>
          <p:nvPr/>
        </p:nvGrpSpPr>
        <p:grpSpPr>
          <a:xfrm>
            <a:off x="13606239" y="7397291"/>
            <a:ext cx="8458201" cy="1236066"/>
            <a:chOff x="0" y="0"/>
            <a:chExt cx="8458200" cy="1236065"/>
          </a:xfrm>
        </p:grpSpPr>
        <p:pic>
          <p:nvPicPr>
            <p:cNvPr id="304" name="Capture d’écran 2025-10-30 à 09.47.54.png" descr="Capture d’écran 2025-10-30 à 09.47.54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458200" cy="67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Caption"/>
            <p:cNvSpPr/>
            <p:nvPr/>
          </p:nvSpPr>
          <p:spPr>
            <a:xfrm>
              <a:off x="0" y="774700"/>
              <a:ext cx="8458200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La valeur finale est automatiquement recalculée et affichée</a:t>
              </a:r>
            </a:p>
          </p:txBody>
        </p:sp>
      </p:grpSp>
      <p:sp>
        <p:nvSpPr>
          <p:cNvPr id="307" name="Ligne"/>
          <p:cNvSpPr/>
          <p:nvPr/>
        </p:nvSpPr>
        <p:spPr>
          <a:xfrm>
            <a:off x="10566948" y="7177831"/>
            <a:ext cx="1955984" cy="1"/>
          </a:xfrm>
          <a:prstGeom prst="line">
            <a:avLst/>
          </a:prstGeom>
          <a:ln w="241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8" name="Composants métier côté serveur"/>
          <p:cNvSpPr txBox="1"/>
          <p:nvPr/>
        </p:nvSpPr>
        <p:spPr>
          <a:xfrm>
            <a:off x="1206500" y="1326551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Composants métier côté serveur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Logique métier"/>
          <p:cNvSpPr txBox="1"/>
          <p:nvPr>
            <p:ph type="title"/>
          </p:nvPr>
        </p:nvSpPr>
        <p:spPr>
          <a:xfrm>
            <a:off x="1206500" y="230793"/>
            <a:ext cx="21971000" cy="1433163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Logique métier</a:t>
            </a:r>
          </a:p>
        </p:txBody>
      </p:sp>
      <p:sp>
        <p:nvSpPr>
          <p:cNvPr id="311" name="Gestion du stock (decrementStock, incrementStock)"/>
          <p:cNvSpPr txBox="1"/>
          <p:nvPr>
            <p:ph type="body" sz="quarter" idx="1"/>
          </p:nvPr>
        </p:nvSpPr>
        <p:spPr>
          <a:xfrm>
            <a:off x="7359624" y="2453163"/>
            <a:ext cx="10780273" cy="1682064"/>
          </a:xfrm>
          <a:prstGeom prst="rect">
            <a:avLst/>
          </a:prstGeom>
        </p:spPr>
        <p:txBody>
          <a:bodyPr/>
          <a:lstStyle/>
          <a:p>
            <a:pPr marL="0" indent="0" defTabSz="1804370">
              <a:spcBef>
                <a:spcPts val="3300"/>
              </a:spcBef>
              <a:buSzTx/>
              <a:buNone/>
              <a:defRPr sz="3552"/>
            </a:pPr>
            <a:r>
              <a:t>Gestion du stock (decrementStock, incrementStock)</a:t>
            </a:r>
          </a:p>
          <a:p>
            <a:pPr marL="0" indent="0" defTabSz="1804370">
              <a:spcBef>
                <a:spcPts val="3300"/>
              </a:spcBef>
              <a:buSzTx/>
              <a:buNone/>
              <a:defRPr sz="3552"/>
            </a:pPr>
          </a:p>
        </p:txBody>
      </p:sp>
      <p:sp>
        <p:nvSpPr>
          <p:cNvPr id="31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5" name="Grouper"/>
          <p:cNvGrpSpPr/>
          <p:nvPr/>
        </p:nvGrpSpPr>
        <p:grpSpPr>
          <a:xfrm>
            <a:off x="1730680" y="4924433"/>
            <a:ext cx="9843154" cy="6569663"/>
            <a:chOff x="0" y="0"/>
            <a:chExt cx="9843152" cy="6569661"/>
          </a:xfrm>
        </p:grpSpPr>
        <p:pic>
          <p:nvPicPr>
            <p:cNvPr id="313" name="Capture d’écran 2025-10-30 à 10.16.36.png" descr="Capture d’écran 2025-10-30 à 10.16.3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" y="0"/>
              <a:ext cx="9817753" cy="5993997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14" name="Caption"/>
            <p:cNvSpPr/>
            <p:nvPr/>
          </p:nvSpPr>
          <p:spPr>
            <a:xfrm>
              <a:off x="0" y="6108296"/>
              <a:ext cx="9843153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Fonctions dans l’entité Produit</a:t>
              </a:r>
            </a:p>
          </p:txBody>
        </p:sp>
      </p:grpSp>
      <p:grpSp>
        <p:nvGrpSpPr>
          <p:cNvPr id="318" name="Grouper"/>
          <p:cNvGrpSpPr/>
          <p:nvPr/>
        </p:nvGrpSpPr>
        <p:grpSpPr>
          <a:xfrm>
            <a:off x="13822305" y="6740449"/>
            <a:ext cx="9441558" cy="2937632"/>
            <a:chOff x="0" y="0"/>
            <a:chExt cx="9441557" cy="2937631"/>
          </a:xfrm>
        </p:grpSpPr>
        <p:pic>
          <p:nvPicPr>
            <p:cNvPr id="316" name="Capture d’écran 2025-10-30 à 10.25.59.png" descr="Capture d’écran 2025-10-30 à 10.25.5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0"/>
              <a:ext cx="9416158" cy="2361966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17" name="Caption"/>
            <p:cNvSpPr/>
            <p:nvPr/>
          </p:nvSpPr>
          <p:spPr>
            <a:xfrm>
              <a:off x="0" y="2476265"/>
              <a:ext cx="9441558" cy="4613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La fonction est ensuite appellée dans le stripe webhook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ogique métier"/>
          <p:cNvSpPr txBox="1"/>
          <p:nvPr>
            <p:ph type="title"/>
          </p:nvPr>
        </p:nvSpPr>
        <p:spPr>
          <a:xfrm>
            <a:off x="1206500" y="230793"/>
            <a:ext cx="21971000" cy="1433163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Logique métier</a:t>
            </a:r>
          </a:p>
        </p:txBody>
      </p:sp>
      <p:sp>
        <p:nvSpPr>
          <p:cNvPr id="321" name="Adresse de livraison figée dans la commande"/>
          <p:cNvSpPr txBox="1"/>
          <p:nvPr>
            <p:ph type="body" sz="quarter" idx="1"/>
          </p:nvPr>
        </p:nvSpPr>
        <p:spPr>
          <a:xfrm>
            <a:off x="7359624" y="2453163"/>
            <a:ext cx="13631333" cy="738824"/>
          </a:xfrm>
          <a:prstGeom prst="rect">
            <a:avLst/>
          </a:prstGeom>
        </p:spPr>
        <p:txBody>
          <a:bodyPr/>
          <a:lstStyle>
            <a:lvl1pPr marL="0" indent="0" defTabSz="1828754">
              <a:spcBef>
                <a:spcPts val="3300"/>
              </a:spcBef>
              <a:buSzTx/>
              <a:buNone/>
              <a:defRPr sz="3600"/>
            </a:lvl1pPr>
          </a:lstStyle>
          <a:p>
            <a:pPr/>
            <a:r>
              <a:t>Adresse de livraison figée dans la commande</a:t>
            </a:r>
          </a:p>
        </p:txBody>
      </p:sp>
      <p:sp>
        <p:nvSpPr>
          <p:cNvPr id="3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5" name="Grouper"/>
          <p:cNvGrpSpPr/>
          <p:nvPr/>
        </p:nvGrpSpPr>
        <p:grpSpPr>
          <a:xfrm>
            <a:off x="540986" y="4429373"/>
            <a:ext cx="10294542" cy="7727123"/>
            <a:chOff x="0" y="210260"/>
            <a:chExt cx="10294541" cy="7727121"/>
          </a:xfrm>
        </p:grpSpPr>
        <p:pic>
          <p:nvPicPr>
            <p:cNvPr id="323" name="Capture d’écran 2025-10-30 à 10.37.56.png" descr="Capture d’écran 2025-10-30 à 10.37.5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" t="0" r="43337" b="0"/>
            <a:stretch>
              <a:fillRect/>
            </a:stretch>
          </p:blipFill>
          <p:spPr>
            <a:xfrm>
              <a:off x="12700" y="210260"/>
              <a:ext cx="10269037" cy="5848996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24" name="Caption"/>
            <p:cNvSpPr/>
            <p:nvPr/>
          </p:nvSpPr>
          <p:spPr>
            <a:xfrm>
              <a:off x="0" y="6371116"/>
              <a:ext cx="10294542" cy="15662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L’adresse de livraison est enregistrée dans la commande au moment du paiement Stripe.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Cela garantit que la commande reste liée à l’adresse utilisée au moment de l’achat.</a:t>
              </a:r>
            </a:p>
          </p:txBody>
        </p:sp>
      </p:grpSp>
      <p:grpSp>
        <p:nvGrpSpPr>
          <p:cNvPr id="328" name="Grouper"/>
          <p:cNvGrpSpPr/>
          <p:nvPr/>
        </p:nvGrpSpPr>
        <p:grpSpPr>
          <a:xfrm>
            <a:off x="12003273" y="4546566"/>
            <a:ext cx="11779422" cy="4812307"/>
            <a:chOff x="0" y="0"/>
            <a:chExt cx="11779421" cy="4812306"/>
          </a:xfrm>
        </p:grpSpPr>
        <p:pic>
          <p:nvPicPr>
            <p:cNvPr id="326" name="Capture d’écran 2025-10-30 à 10.41.47.png" descr="Capture d’écran 2025-10-30 à 10.41.47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5974" t="1454" r="0" b="33073"/>
            <a:stretch>
              <a:fillRect/>
            </a:stretch>
          </p:blipFill>
          <p:spPr>
            <a:xfrm>
              <a:off x="12699" y="0"/>
              <a:ext cx="11506728" cy="3868402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27" name="Caption"/>
            <p:cNvSpPr/>
            <p:nvPr/>
          </p:nvSpPr>
          <p:spPr>
            <a:xfrm>
              <a:off x="0" y="3982640"/>
              <a:ext cx="11779422" cy="8296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Les informations de livraison sont figées dans la base de données pour chaque commande.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ogique métier"/>
          <p:cNvSpPr txBox="1"/>
          <p:nvPr>
            <p:ph type="title"/>
          </p:nvPr>
        </p:nvSpPr>
        <p:spPr>
          <a:xfrm>
            <a:off x="1206500" y="230793"/>
            <a:ext cx="21971000" cy="1433163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Logique métier</a:t>
            </a:r>
          </a:p>
        </p:txBody>
      </p:sp>
      <p:sp>
        <p:nvSpPr>
          <p:cNvPr id="331" name="Envoi d’email de confirmation"/>
          <p:cNvSpPr txBox="1"/>
          <p:nvPr>
            <p:ph type="body" sz="quarter" idx="1"/>
          </p:nvPr>
        </p:nvSpPr>
        <p:spPr>
          <a:xfrm>
            <a:off x="7359624" y="2453163"/>
            <a:ext cx="13631333" cy="738824"/>
          </a:xfrm>
          <a:prstGeom prst="rect">
            <a:avLst/>
          </a:prstGeom>
        </p:spPr>
        <p:txBody>
          <a:bodyPr/>
          <a:lstStyle>
            <a:lvl1pPr marL="0" indent="0" defTabSz="1828754">
              <a:spcBef>
                <a:spcPts val="3300"/>
              </a:spcBef>
              <a:buSzTx/>
              <a:buNone/>
              <a:defRPr sz="3600"/>
            </a:lvl1pPr>
          </a:lstStyle>
          <a:p>
            <a:pPr/>
            <a:r>
              <a:t>Envoi d’email de confirmation</a:t>
            </a:r>
          </a:p>
        </p:txBody>
      </p:sp>
      <p:sp>
        <p:nvSpPr>
          <p:cNvPr id="33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5" name="Grouper"/>
          <p:cNvGrpSpPr/>
          <p:nvPr/>
        </p:nvGrpSpPr>
        <p:grpSpPr>
          <a:xfrm>
            <a:off x="890124" y="4150527"/>
            <a:ext cx="9017001" cy="3623666"/>
            <a:chOff x="0" y="0"/>
            <a:chExt cx="9017000" cy="3623665"/>
          </a:xfrm>
        </p:grpSpPr>
        <p:pic>
          <p:nvPicPr>
            <p:cNvPr id="333" name="Capture d’écran 2025-10-30 à 10.54.41.png" descr="Capture d’écran 2025-10-30 à 10.54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" y="0"/>
              <a:ext cx="8991601" cy="2679700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34" name="Caption"/>
            <p:cNvSpPr/>
            <p:nvPr/>
          </p:nvSpPr>
          <p:spPr>
            <a:xfrm>
              <a:off x="0" y="2794000"/>
              <a:ext cx="9017000" cy="8296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Envoi d’un email de confirmation au client via le composant Mailer de Symfony</a:t>
              </a:r>
            </a:p>
          </p:txBody>
        </p:sp>
      </p:grpSp>
      <p:grpSp>
        <p:nvGrpSpPr>
          <p:cNvPr id="338" name="Grouper"/>
          <p:cNvGrpSpPr/>
          <p:nvPr/>
        </p:nvGrpSpPr>
        <p:grpSpPr>
          <a:xfrm>
            <a:off x="1582274" y="8049617"/>
            <a:ext cx="7632701" cy="3369666"/>
            <a:chOff x="0" y="0"/>
            <a:chExt cx="7632700" cy="3369665"/>
          </a:xfrm>
        </p:grpSpPr>
        <p:pic>
          <p:nvPicPr>
            <p:cNvPr id="336" name="Capture d’écran 2025-10-30 à 10.55.35.png" descr="Capture d’écran 2025-10-30 à 10.55.3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" y="0"/>
              <a:ext cx="7607301" cy="2794000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37" name="Caption"/>
            <p:cNvSpPr/>
            <p:nvPr/>
          </p:nvSpPr>
          <p:spPr>
            <a:xfrm>
              <a:off x="0" y="2908300"/>
              <a:ext cx="7632701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Envoi d’email à l’admin</a:t>
              </a:r>
            </a:p>
          </p:txBody>
        </p:sp>
      </p:grpSp>
      <p:grpSp>
        <p:nvGrpSpPr>
          <p:cNvPr id="341" name="Grouper"/>
          <p:cNvGrpSpPr/>
          <p:nvPr/>
        </p:nvGrpSpPr>
        <p:grpSpPr>
          <a:xfrm>
            <a:off x="10778529" y="3993894"/>
            <a:ext cx="12598401" cy="8411566"/>
            <a:chOff x="0" y="0"/>
            <a:chExt cx="12598400" cy="8411565"/>
          </a:xfrm>
        </p:grpSpPr>
        <p:pic>
          <p:nvPicPr>
            <p:cNvPr id="339" name="Capture d’écran 2025-10-30 à 11.00.02.png" descr="Capture d’écran 2025-10-30 à 11.00.0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0"/>
              <a:ext cx="12573001" cy="7467600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40" name="Caption"/>
            <p:cNvSpPr/>
            <p:nvPr/>
          </p:nvSpPr>
          <p:spPr>
            <a:xfrm>
              <a:off x="0" y="7581900"/>
              <a:ext cx="12598401" cy="8296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Le corps du message est généré avec Twig, ce qui permet de personnaliser le contenu (nom du client, produits, total, etc.).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gique métier"/>
          <p:cNvSpPr txBox="1"/>
          <p:nvPr>
            <p:ph type="title"/>
          </p:nvPr>
        </p:nvSpPr>
        <p:spPr>
          <a:xfrm>
            <a:off x="1206500" y="230793"/>
            <a:ext cx="21971000" cy="1433163"/>
          </a:xfrm>
          <a:prstGeom prst="rect">
            <a:avLst/>
          </a:prstGeom>
        </p:spPr>
        <p:txBody>
          <a:bodyPr/>
          <a:lstStyle>
            <a:lvl1pPr defTabSz="999718">
              <a:defRPr spc="-95" sz="4756"/>
            </a:lvl1pPr>
          </a:lstStyle>
          <a:p>
            <a:pPr/>
            <a:r>
              <a:t>Logique métier</a:t>
            </a:r>
          </a:p>
        </p:txBody>
      </p:sp>
      <p:sp>
        <p:nvSpPr>
          <p:cNvPr id="344" name="Rôles et autorisations (client / admin)"/>
          <p:cNvSpPr txBox="1"/>
          <p:nvPr>
            <p:ph type="body" sz="quarter" idx="1"/>
          </p:nvPr>
        </p:nvSpPr>
        <p:spPr>
          <a:xfrm>
            <a:off x="7359624" y="2453163"/>
            <a:ext cx="13631333" cy="738824"/>
          </a:xfrm>
          <a:prstGeom prst="rect">
            <a:avLst/>
          </a:prstGeom>
        </p:spPr>
        <p:txBody>
          <a:bodyPr/>
          <a:lstStyle>
            <a:lvl1pPr marL="0" indent="0" defTabSz="2194505">
              <a:spcBef>
                <a:spcPts val="4000"/>
              </a:spcBef>
              <a:buSzTx/>
              <a:buNone/>
              <a:defRPr sz="4319"/>
            </a:lvl1pPr>
          </a:lstStyle>
          <a:p>
            <a:pPr/>
            <a:r>
              <a:t>Rôles et autorisations (client / admin)</a:t>
            </a:r>
          </a:p>
        </p:txBody>
      </p:sp>
      <p:sp>
        <p:nvSpPr>
          <p:cNvPr id="3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8" name="Grouper"/>
          <p:cNvGrpSpPr/>
          <p:nvPr/>
        </p:nvGrpSpPr>
        <p:grpSpPr>
          <a:xfrm>
            <a:off x="1733483" y="4629150"/>
            <a:ext cx="6680201" cy="5757266"/>
            <a:chOff x="0" y="0"/>
            <a:chExt cx="6680200" cy="5757265"/>
          </a:xfrm>
        </p:grpSpPr>
        <p:pic>
          <p:nvPicPr>
            <p:cNvPr id="346" name="Capture d’écran 2025-10-30 à 11.10.41.png" descr="Capture d’écran 2025-10-30 à 11.10.4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680201" cy="445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Caption"/>
            <p:cNvSpPr/>
            <p:nvPr/>
          </p:nvSpPr>
          <p:spPr>
            <a:xfrm>
              <a:off x="0" y="4559300"/>
              <a:ext cx="6680201" cy="11979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Extrait de mon entité User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Par défaut, tout utilisateur a le rôle User, tandis que l’administrateur aura le rôle Admin</a:t>
              </a:r>
            </a:p>
          </p:txBody>
        </p:sp>
      </p:grpSp>
      <p:grpSp>
        <p:nvGrpSpPr>
          <p:cNvPr id="351" name="Grouper"/>
          <p:cNvGrpSpPr/>
          <p:nvPr/>
        </p:nvGrpSpPr>
        <p:grpSpPr>
          <a:xfrm>
            <a:off x="12514593" y="4686564"/>
            <a:ext cx="6350001" cy="3687167"/>
            <a:chOff x="0" y="0"/>
            <a:chExt cx="6350000" cy="3687165"/>
          </a:xfrm>
        </p:grpSpPr>
        <p:pic>
          <p:nvPicPr>
            <p:cNvPr id="349" name="Capture d’écran 2025-10-30 à 11.30.03.png" descr="Capture d’écran 2025-10-30 à 11.30.0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500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Caption"/>
            <p:cNvSpPr/>
            <p:nvPr/>
          </p:nvSpPr>
          <p:spPr>
            <a:xfrm>
              <a:off x="0" y="1752600"/>
              <a:ext cx="6350000" cy="19345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Security.yaml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Les règles d’accès garantissent que certaines pages (back-office)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sont réservées aux administrateurs authentifiés.</a:t>
              </a:r>
            </a:p>
          </p:txBody>
        </p:sp>
      </p:grpSp>
      <p:grpSp>
        <p:nvGrpSpPr>
          <p:cNvPr id="354" name="Grouper"/>
          <p:cNvGrpSpPr/>
          <p:nvPr/>
        </p:nvGrpSpPr>
        <p:grpSpPr>
          <a:xfrm>
            <a:off x="10158743" y="9121179"/>
            <a:ext cx="11468101" cy="1629767"/>
            <a:chOff x="0" y="0"/>
            <a:chExt cx="11468100" cy="1629765"/>
          </a:xfrm>
        </p:grpSpPr>
        <p:pic>
          <p:nvPicPr>
            <p:cNvPr id="352" name="Capture d’écran 2025-10-30 à 11.34.05.png" descr="Capture d’écran 2025-10-30 à 11.34.0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468100" cy="69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Caption"/>
            <p:cNvSpPr/>
            <p:nvPr/>
          </p:nvSpPr>
          <p:spPr>
            <a:xfrm>
              <a:off x="0" y="800100"/>
              <a:ext cx="11468100" cy="8296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L’annotation IsGranted protège certaines routes en limitant l’accès selon le rôle de l’utilisateur.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utils et organisation"/>
          <p:cNvSpPr txBox="1"/>
          <p:nvPr>
            <p:ph type="title"/>
          </p:nvPr>
        </p:nvSpPr>
        <p:spPr>
          <a:xfrm>
            <a:off x="945359" y="-2504859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Outils et organisation</a:t>
            </a:r>
          </a:p>
        </p:txBody>
      </p:sp>
      <p:sp>
        <p:nvSpPr>
          <p:cNvPr id="357" name="Organisation du projet"/>
          <p:cNvSpPr txBox="1"/>
          <p:nvPr>
            <p:ph type="body" sz="quarter" idx="1"/>
          </p:nvPr>
        </p:nvSpPr>
        <p:spPr>
          <a:xfrm>
            <a:off x="2071528" y="3164233"/>
            <a:ext cx="21971001" cy="1116951"/>
          </a:xfrm>
          <a:prstGeom prst="rect">
            <a:avLst/>
          </a:prstGeom>
        </p:spPr>
        <p:txBody>
          <a:bodyPr/>
          <a:lstStyle>
            <a:lvl1pPr defTabSz="1901904">
              <a:lnSpc>
                <a:spcPct val="80000"/>
              </a:lnSpc>
              <a:defRPr spc="-132" sz="6629"/>
            </a:lvl1pPr>
          </a:lstStyle>
          <a:p>
            <a:pPr/>
            <a:r>
              <a:t>Organisation du projet</a:t>
            </a:r>
          </a:p>
        </p:txBody>
      </p:sp>
      <p:sp>
        <p:nvSpPr>
          <p:cNvPr id="358" name="GitHub pour la gestion du code…"/>
          <p:cNvSpPr txBox="1"/>
          <p:nvPr/>
        </p:nvSpPr>
        <p:spPr>
          <a:xfrm>
            <a:off x="2320306" y="5949775"/>
            <a:ext cx="9785487" cy="339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</a:pPr>
            <a:r>
              <a:t>GitHub pour la gestion du code</a:t>
            </a:r>
          </a:p>
          <a:p>
            <a:pPr>
              <a:lnSpc>
                <a:spcPct val="100000"/>
              </a:lnSpc>
            </a:pPr>
            <a:r>
              <a:t>AlwaysData pour le déploiement</a:t>
            </a:r>
          </a:p>
        </p:txBody>
      </p:sp>
      <p:pic>
        <p:nvPicPr>
          <p:cNvPr id="359" name="Capture d’écran 2025-10-27 à 17.45.35.png" descr="Capture d’écran 2025-10-27 à 17.4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3194" y="2563041"/>
            <a:ext cx="8331201" cy="10172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6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éploiement"/>
          <p:cNvSpPr txBox="1"/>
          <p:nvPr>
            <p:ph type="title"/>
          </p:nvPr>
        </p:nvSpPr>
        <p:spPr>
          <a:xfrm>
            <a:off x="1826708" y="-2015220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Déploiement</a:t>
            </a:r>
          </a:p>
        </p:txBody>
      </p:sp>
      <p:sp>
        <p:nvSpPr>
          <p:cNvPr id="363" name="Mise en ligne du projet"/>
          <p:cNvSpPr txBox="1"/>
          <p:nvPr>
            <p:ph type="body" sz="quarter" idx="1"/>
          </p:nvPr>
        </p:nvSpPr>
        <p:spPr>
          <a:xfrm>
            <a:off x="11721284" y="1297918"/>
            <a:ext cx="21971001" cy="1116952"/>
          </a:xfrm>
          <a:prstGeom prst="rect">
            <a:avLst/>
          </a:prstGeom>
        </p:spPr>
        <p:txBody>
          <a:bodyPr/>
          <a:lstStyle/>
          <a:p>
            <a:pPr/>
            <a:r>
              <a:t>Mise en ligne du projet</a:t>
            </a:r>
          </a:p>
        </p:txBody>
      </p:sp>
      <p:sp>
        <p:nvSpPr>
          <p:cNvPr id="364" name="Configuration du serveur et de la base de données"/>
          <p:cNvSpPr txBox="1"/>
          <p:nvPr/>
        </p:nvSpPr>
        <p:spPr>
          <a:xfrm>
            <a:off x="4423621" y="3119966"/>
            <a:ext cx="7548897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3600"/>
            </a:pPr>
            <a:r>
              <a:t>Configuration du serveur et de la base de données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</a:p>
        </p:txBody>
      </p:sp>
      <p:sp>
        <p:nvSpPr>
          <p:cNvPr id="3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Capture d’écran 2025-10-31 à 10.55.15.png" descr="Capture d’écran 2025-10-31 à 10.5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3908" y="5190219"/>
            <a:ext cx="18516601" cy="53975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367" name="Une base de données MySQL a été importée directement depuis l’interface d’administration d’AlwaysData."/>
          <p:cNvSpPr txBox="1"/>
          <p:nvPr/>
        </p:nvSpPr>
        <p:spPr>
          <a:xfrm>
            <a:off x="735253" y="11044817"/>
            <a:ext cx="2291349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20000"/>
              </a:lnSpc>
              <a:spcBef>
                <a:spcPts val="1800"/>
              </a:spcBef>
              <a:defRPr spc="72" sz="3600"/>
            </a:lvl1pPr>
          </a:lstStyle>
          <a:p>
            <a:pPr/>
            <a:r>
              <a:t>Une base de données MySQL a été importée directement depuis l’interface d’administration d’AlwaysData.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éploiement"/>
          <p:cNvSpPr txBox="1"/>
          <p:nvPr>
            <p:ph type="title"/>
          </p:nvPr>
        </p:nvSpPr>
        <p:spPr>
          <a:xfrm>
            <a:off x="1826708" y="-2015220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Déploiement</a:t>
            </a:r>
          </a:p>
        </p:txBody>
      </p:sp>
      <p:sp>
        <p:nvSpPr>
          <p:cNvPr id="370" name="Transfert des fichiers via FileZilla"/>
          <p:cNvSpPr txBox="1"/>
          <p:nvPr/>
        </p:nvSpPr>
        <p:spPr>
          <a:xfrm>
            <a:off x="9706821" y="2493433"/>
            <a:ext cx="754889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Transfert des fichiers via FileZilla</a:t>
            </a:r>
          </a:p>
        </p:txBody>
      </p:sp>
      <p:sp>
        <p:nvSpPr>
          <p:cNvPr id="37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" name="Capture d’écran 2025-10-31 à 10.58.19.png" descr="Capture d’écran 2025-10-31 à 10.5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2059" y="3400650"/>
            <a:ext cx="17497427" cy="891268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Le répertoire public/ a été configuré comme racine"/>
          <p:cNvSpPr txBox="1"/>
          <p:nvPr/>
        </p:nvSpPr>
        <p:spPr>
          <a:xfrm>
            <a:off x="12610010" y="12197875"/>
            <a:ext cx="1102126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20000"/>
              </a:lnSpc>
              <a:spcBef>
                <a:spcPts val="1800"/>
              </a:spcBef>
              <a:defRPr spc="72" sz="3600"/>
            </a:lvl1pPr>
          </a:lstStyle>
          <a:p>
            <a:pPr/>
            <a:r>
              <a:t>Le répertoire public/ a été configuré comme racine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Déploiement"/>
          <p:cNvSpPr txBox="1"/>
          <p:nvPr>
            <p:ph type="title"/>
          </p:nvPr>
        </p:nvSpPr>
        <p:spPr>
          <a:xfrm>
            <a:off x="1826708" y="-2015220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Déploiement</a:t>
            </a:r>
          </a:p>
        </p:txBody>
      </p:sp>
      <p:sp>
        <p:nvSpPr>
          <p:cNvPr id="376" name="Configuration du .env (variables masquées)"/>
          <p:cNvSpPr txBox="1"/>
          <p:nvPr/>
        </p:nvSpPr>
        <p:spPr>
          <a:xfrm>
            <a:off x="9706821" y="2309564"/>
            <a:ext cx="9413747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Configuration du .env (variables masquées)</a:t>
            </a:r>
          </a:p>
        </p:txBody>
      </p:sp>
      <p:sp>
        <p:nvSpPr>
          <p:cNvPr id="37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les clés sensibles (notamment Stripe et App Secret) ont été masquées et déplacées dans un fichier .env.local, non transmis sur GitHub."/>
          <p:cNvSpPr txBox="1"/>
          <p:nvPr/>
        </p:nvSpPr>
        <p:spPr>
          <a:xfrm>
            <a:off x="11741053" y="5713834"/>
            <a:ext cx="8746312" cy="228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600"/>
            </a:pPr>
            <a:r>
              <a:t>les clés sensibles (notamment Stripe et App Secret) ont été masquées et déplacées dans un fichier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t>env.local, non transmis sur GitHub.</a:t>
            </a:r>
          </a:p>
        </p:txBody>
      </p:sp>
      <p:pic>
        <p:nvPicPr>
          <p:cNvPr id="379" name="Capture d’écran 2025-10-31 à 11.04.27.png" descr="Capture d’écran 2025-10-31 à 11.04.27.png"/>
          <p:cNvPicPr>
            <a:picLocks noChangeAspect="1"/>
          </p:cNvPicPr>
          <p:nvPr/>
        </p:nvPicPr>
        <p:blipFill>
          <a:blip r:embed="rId2">
            <a:extLst/>
          </a:blip>
          <a:srcRect l="4348" t="3815" r="0" b="10634"/>
          <a:stretch>
            <a:fillRect/>
          </a:stretch>
        </p:blipFill>
        <p:spPr>
          <a:xfrm>
            <a:off x="3824882" y="4748916"/>
            <a:ext cx="5048879" cy="508012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Déploiement"/>
          <p:cNvSpPr txBox="1"/>
          <p:nvPr>
            <p:ph type="title"/>
          </p:nvPr>
        </p:nvSpPr>
        <p:spPr>
          <a:xfrm>
            <a:off x="1826708" y="-2015220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Déploiement</a:t>
            </a:r>
          </a:p>
        </p:txBody>
      </p:sp>
      <p:sp>
        <p:nvSpPr>
          <p:cNvPr id="382" name="Tests et validation sur AlwaysData"/>
          <p:cNvSpPr txBox="1"/>
          <p:nvPr/>
        </p:nvSpPr>
        <p:spPr>
          <a:xfrm>
            <a:off x="9706821" y="2588964"/>
            <a:ext cx="849167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Tests et validation sur AlwaysData</a:t>
            </a:r>
          </a:p>
        </p:txBody>
      </p:sp>
      <p:sp>
        <p:nvSpPr>
          <p:cNvPr id="38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4" name="Tests sur mon iPhone SE"/>
          <p:cNvSpPr txBox="1"/>
          <p:nvPr/>
        </p:nvSpPr>
        <p:spPr>
          <a:xfrm>
            <a:off x="14218677" y="12079341"/>
            <a:ext cx="5422850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20000"/>
              </a:lnSpc>
              <a:spcBef>
                <a:spcPts val="1800"/>
              </a:spcBef>
              <a:defRPr spc="72" sz="3600"/>
            </a:lvl1pPr>
          </a:lstStyle>
          <a:p>
            <a:pPr/>
            <a:r>
              <a:t>Tests sur mon iPhone SE</a:t>
            </a:r>
          </a:p>
        </p:txBody>
      </p:sp>
      <p:pic>
        <p:nvPicPr>
          <p:cNvPr id="385" name="Capture d’écran . 2025-10-31 à 11.12.12.jpeg" descr="Capture d’écran . 2025-10-31 à 11.12.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7502" y="3754442"/>
            <a:ext cx="4388996" cy="780656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86" name="Capture d’écran . 2025-10-31 à 11.10.25.jpeg" descr="Capture d’écran . 2025-10-31 à 11.10.2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732" y="3775628"/>
            <a:ext cx="4365174" cy="776418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387" name="Capture d’écran . 2025-10-31 à 11.12.12.jpeg" descr="Capture d’écran . 2025-10-31 à 11.12.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8094" y="3775628"/>
            <a:ext cx="4365174" cy="776418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apture d’écran 2025-10-26 à 19.43.10.png" descr="Capture d’écran 2025-10-26 à 19.43.10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36595" y="5754789"/>
            <a:ext cx="16821548" cy="7750970"/>
          </a:xfrm>
          <a:prstGeom prst="rect">
            <a:avLst/>
          </a:prstGeom>
          <a:ln w="9525">
            <a:round/>
          </a:ln>
        </p:spPr>
      </p:pic>
      <p:sp>
        <p:nvSpPr>
          <p:cNvPr id="183" name="Objectifs du projet"/>
          <p:cNvSpPr txBox="1"/>
          <p:nvPr>
            <p:ph type="body" idx="22"/>
          </p:nvPr>
        </p:nvSpPr>
        <p:spPr>
          <a:xfrm>
            <a:off x="701730" y="257608"/>
            <a:ext cx="21968622" cy="14613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901904">
              <a:lnSpc>
                <a:spcPct val="80000"/>
              </a:lnSpc>
              <a:defRPr spc="-180" sz="9048"/>
            </a:lvl1pPr>
          </a:lstStyle>
          <a:p>
            <a:pPr/>
            <a:r>
              <a:t>Objectifs du projet</a:t>
            </a:r>
          </a:p>
        </p:txBody>
      </p:sp>
      <p:sp>
        <p:nvSpPr>
          <p:cNvPr id="184" name="Créer une boutique en ligne intuitive, moderne et responsive.…"/>
          <p:cNvSpPr txBox="1"/>
          <p:nvPr>
            <p:ph type="title"/>
          </p:nvPr>
        </p:nvSpPr>
        <p:spPr>
          <a:xfrm>
            <a:off x="6543560" y="2250823"/>
            <a:ext cx="21971001" cy="3641255"/>
          </a:xfrm>
          <a:prstGeom prst="rect">
            <a:avLst/>
          </a:prstGeom>
        </p:spPr>
        <p:txBody>
          <a:bodyPr/>
          <a:lstStyle/>
          <a:p>
            <a:pPr defTabSz="1975054">
              <a:lnSpc>
                <a:spcPct val="90000"/>
              </a:lnSpc>
              <a:spcBef>
                <a:spcPts val="3600"/>
              </a:spcBef>
              <a:defRPr b="0" spc="0" sz="3888"/>
            </a:pPr>
            <a:r>
              <a:t>Créer une boutique en ligne intuitive, moderne et responsive.</a:t>
            </a:r>
          </a:p>
          <a:p>
            <a:pPr defTabSz="1975054">
              <a:lnSpc>
                <a:spcPct val="90000"/>
              </a:lnSpc>
              <a:spcBef>
                <a:spcPts val="3600"/>
              </a:spcBef>
              <a:defRPr b="0" spc="0" sz="3888"/>
            </a:pPr>
            <a:r>
              <a:t>Simplifier l’expérience utilisateur (recherche, panier, commande).</a:t>
            </a:r>
          </a:p>
          <a:p>
            <a:pPr defTabSz="1975054">
              <a:lnSpc>
                <a:spcPct val="90000"/>
              </a:lnSpc>
              <a:spcBef>
                <a:spcPts val="3600"/>
              </a:spcBef>
              <a:defRPr b="0" spc="0" sz="3888"/>
            </a:pPr>
            <a:r>
              <a:t>Augmenter la satisfaction client et les ventes.</a:t>
            </a:r>
          </a:p>
        </p:txBody>
      </p:sp>
      <p:grpSp>
        <p:nvGrpSpPr>
          <p:cNvPr id="187" name="Capture d’écran 2025-10-26 à 19.43.36.png"/>
          <p:cNvGrpSpPr/>
          <p:nvPr/>
        </p:nvGrpSpPr>
        <p:grpSpPr>
          <a:xfrm>
            <a:off x="17997703" y="4818291"/>
            <a:ext cx="5915236" cy="8696536"/>
            <a:chOff x="0" y="0"/>
            <a:chExt cx="5915235" cy="8696535"/>
          </a:xfrm>
        </p:grpSpPr>
        <p:pic>
          <p:nvPicPr>
            <p:cNvPr id="186" name="Capture d’écran 2025-10-26 à 19.43.36.png" descr="Capture d’écran 2025-10-26 à 19.43.3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53881" y="53881"/>
              <a:ext cx="5807346" cy="85886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Capture d’écran 2025-10-26 à 19.43.36.png" descr="Capture d’écran 2025-10-26 à 19.43.36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5915237" cy="8696537"/>
            </a:xfrm>
            <a:prstGeom prst="rect">
              <a:avLst/>
            </a:prstGeom>
            <a:effectLst/>
          </p:spPr>
        </p:pic>
      </p:grpSp>
      <p:sp>
        <p:nvSpPr>
          <p:cNvPr id="188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Bilan du projet InnovShop"/>
          <p:cNvSpPr txBox="1"/>
          <p:nvPr>
            <p:ph type="body" idx="21"/>
          </p:nvPr>
        </p:nvSpPr>
        <p:spPr>
          <a:xfrm>
            <a:off x="13415652" y="2306083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600"/>
            </a:lvl1pPr>
          </a:lstStyle>
          <a:p>
            <a:pPr/>
            <a:r>
              <a:t>Bilan du projet InnovShop</a:t>
            </a:r>
          </a:p>
        </p:txBody>
      </p:sp>
      <p:sp>
        <p:nvSpPr>
          <p:cNvPr id="390" name="Compétences acquises :…"/>
          <p:cNvSpPr txBox="1"/>
          <p:nvPr>
            <p:ph type="body" sz="quarter" idx="1"/>
          </p:nvPr>
        </p:nvSpPr>
        <p:spPr>
          <a:xfrm>
            <a:off x="12106826" y="3892130"/>
            <a:ext cx="9249962" cy="3385619"/>
          </a:xfrm>
          <a:prstGeom prst="rect">
            <a:avLst/>
          </a:prstGeom>
        </p:spPr>
        <p:txBody>
          <a:bodyPr/>
          <a:lstStyle/>
          <a:p>
            <a:pPr marL="0" indent="0" defTabSz="536575">
              <a:lnSpc>
                <a:spcPct val="100000"/>
              </a:lnSpc>
              <a:spcBef>
                <a:spcPts val="0"/>
              </a:spcBef>
              <a:buSzTx/>
              <a:buNone/>
              <a:defRPr b="1" sz="3575"/>
            </a:pPr>
            <a:r>
              <a:t>Compétences acquises :</a:t>
            </a:r>
            <a:endParaRPr b="0"/>
          </a:p>
          <a:p>
            <a:pPr marL="1036690" indent="-945885" defTabSz="536575">
              <a:lnSpc>
                <a:spcPct val="100000"/>
              </a:lnSpc>
              <a:spcBef>
                <a:spcPts val="0"/>
              </a:spcBef>
              <a:buFont typeface="Times Roman"/>
              <a:defRPr b="1" sz="3575"/>
            </a:pPr>
            <a:r>
              <a:t>Développement complet front + back en utilisant un framework (Symfony)</a:t>
            </a:r>
          </a:p>
          <a:p>
            <a:pPr marL="1036690" indent="-945885" defTabSz="536575">
              <a:lnSpc>
                <a:spcPct val="100000"/>
              </a:lnSpc>
              <a:spcBef>
                <a:spcPts val="0"/>
              </a:spcBef>
              <a:buFont typeface="Times Roman"/>
              <a:defRPr b="1" sz="3575"/>
            </a:pPr>
            <a:r>
              <a:t>Sécurité et gestion utilisateurs</a:t>
            </a:r>
          </a:p>
          <a:p>
            <a:pPr marL="1036690" indent="-945885" defTabSz="536575">
              <a:lnSpc>
                <a:spcPct val="100000"/>
              </a:lnSpc>
              <a:spcBef>
                <a:spcPts val="0"/>
              </a:spcBef>
              <a:buFont typeface="Times Roman"/>
              <a:defRPr b="1" sz="3575"/>
            </a:pPr>
            <a:r>
              <a:t>Déploiement sur un serveur distant</a:t>
            </a:r>
          </a:p>
        </p:txBody>
      </p:sp>
      <p:sp>
        <p:nvSpPr>
          <p:cNvPr id="391" name="Bilan et perspectives"/>
          <p:cNvSpPr txBox="1"/>
          <p:nvPr>
            <p:ph type="title"/>
          </p:nvPr>
        </p:nvSpPr>
        <p:spPr>
          <a:xfrm>
            <a:off x="13056584" y="865729"/>
            <a:ext cx="9779001" cy="1435101"/>
          </a:xfrm>
          <a:prstGeom prst="rect">
            <a:avLst/>
          </a:prstGeom>
        </p:spPr>
        <p:txBody>
          <a:bodyPr/>
          <a:lstStyle>
            <a:lvl1pPr defTabSz="1658070">
              <a:defRPr spc="-157" sz="7887"/>
            </a:lvl1pPr>
          </a:lstStyle>
          <a:p>
            <a:pPr/>
            <a:r>
              <a:t>Bilan et perspectives</a:t>
            </a:r>
          </a:p>
        </p:txBody>
      </p:sp>
      <p:pic>
        <p:nvPicPr>
          <p:cNvPr id="392" name="ChatGPT Image 27 oct. 2025 à 18_23_44.png" descr="ChatGPT Image 27 oct. 2025 à 18_23_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138" y="-1"/>
            <a:ext cx="914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Perspectives d’évolution :…"/>
          <p:cNvSpPr txBox="1"/>
          <p:nvPr/>
        </p:nvSpPr>
        <p:spPr>
          <a:xfrm>
            <a:off x="12098282" y="7667876"/>
            <a:ext cx="12054673" cy="3385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28319">
              <a:lnSpc>
                <a:spcPct val="100000"/>
              </a:lnSpc>
              <a:spcBef>
                <a:spcPts val="0"/>
              </a:spcBef>
              <a:defRPr b="1" sz="3520"/>
            </a:pPr>
            <a:r>
              <a:t>Perspectives d’évolution :</a:t>
            </a:r>
            <a:endParaRPr b="0"/>
          </a:p>
          <a:p>
            <a:pPr marL="1020741" indent="-931333" defTabSz="528319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3520"/>
            </a:pPr>
            <a:r>
              <a:t>Proposer aux clients de mettre un avis après achat</a:t>
            </a:r>
          </a:p>
          <a:p>
            <a:pPr marL="1020741" indent="-931333" defTabSz="528319">
              <a:lnSpc>
                <a:spcPct val="100000"/>
              </a:lnSpc>
              <a:spcBef>
                <a:spcPts val="0"/>
              </a:spcBef>
              <a:buSzPct val="123000"/>
              <a:buFont typeface="Times Roman"/>
              <a:buChar char="•"/>
              <a:defRPr b="1" sz="3520"/>
            </a:pPr>
            <a:r>
              <a:t>Mettre en place un système de réduction par code promo</a:t>
            </a:r>
          </a:p>
          <a:p>
            <a:pPr defTabSz="528319">
              <a:lnSpc>
                <a:spcPct val="100000"/>
              </a:lnSpc>
              <a:spcBef>
                <a:spcPts val="0"/>
              </a:spcBef>
              <a:defRPr b="1" sz="3520"/>
            </a:pPr>
          </a:p>
        </p:txBody>
      </p:sp>
      <p:sp>
        <p:nvSpPr>
          <p:cNvPr id="39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7" name="Capture d’écran 2025-10-29 à 20.26.53.png" descr="Capture d’écran 2025-10-29 à 20.26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845" y="-5501877"/>
            <a:ext cx="27191724" cy="24719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ge d’accueil avec les derniers produits ajoutés"/>
          <p:cNvSpPr txBox="1"/>
          <p:nvPr>
            <p:ph type="body" sz="quarter" idx="1"/>
          </p:nvPr>
        </p:nvSpPr>
        <p:spPr>
          <a:xfrm>
            <a:off x="6568952" y="2768591"/>
            <a:ext cx="16176798" cy="110959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Page d’accueil avec les derniers produits ajoutés</a:t>
            </a:r>
          </a:p>
        </p:txBody>
      </p:sp>
      <p:sp>
        <p:nvSpPr>
          <p:cNvPr id="191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192" name="Fonctionnalités principales – Côté utilisateur"/>
          <p:cNvSpPr txBox="1"/>
          <p:nvPr/>
        </p:nvSpPr>
        <p:spPr>
          <a:xfrm>
            <a:off x="1483961" y="1964382"/>
            <a:ext cx="9796088" cy="1109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1072869">
              <a:lnSpc>
                <a:spcPct val="80000"/>
              </a:lnSpc>
              <a:spcBef>
                <a:spcPts val="0"/>
              </a:spcBef>
              <a:defRPr b="1" spc="-74" sz="3740"/>
            </a:lvl1pPr>
          </a:lstStyle>
          <a:p>
            <a:pPr/>
            <a:r>
              <a:t>Fonctionnalités principales – Côté utilisateur</a:t>
            </a:r>
          </a:p>
        </p:txBody>
      </p:sp>
      <p:sp>
        <p:nvSpPr>
          <p:cNvPr id="193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Capture d’écran 2025-10-29 à 22.44.18.png" descr="Capture d’écran 2025-10-29 à 22.44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4193343"/>
            <a:ext cx="18592801" cy="85725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rnières infos permet d’être informé des ventes à venir ou même des actualités du site."/>
          <p:cNvSpPr txBox="1"/>
          <p:nvPr>
            <p:ph type="body" sz="quarter" idx="1"/>
          </p:nvPr>
        </p:nvSpPr>
        <p:spPr>
          <a:xfrm>
            <a:off x="2375815" y="1538126"/>
            <a:ext cx="23830181" cy="2568898"/>
          </a:xfrm>
          <a:prstGeom prst="rect">
            <a:avLst/>
          </a:prstGeom>
        </p:spPr>
        <p:txBody>
          <a:bodyPr/>
          <a:lstStyle/>
          <a:p>
            <a:pPr marL="0" indent="0" defTabSz="1877520">
              <a:spcBef>
                <a:spcPts val="3400"/>
              </a:spcBef>
              <a:buSzTx/>
              <a:buNone/>
              <a:defRPr sz="3696"/>
            </a:pPr>
          </a:p>
          <a:p>
            <a:pPr marL="0" indent="0" defTabSz="1877520">
              <a:spcBef>
                <a:spcPts val="3400"/>
              </a:spcBef>
              <a:buSzTx/>
              <a:buNone/>
              <a:defRPr sz="3696"/>
            </a:pPr>
            <a:r>
              <a:t>Dernières infos permet d’être informé des ventes à venir ou même des actualités du site.</a:t>
            </a:r>
          </a:p>
        </p:txBody>
      </p:sp>
      <p:sp>
        <p:nvSpPr>
          <p:cNvPr id="197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198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Capture d’écran 2025-10-29 à 22.26.18.png" descr="Capture d’écran 2025-10-29 à 22.2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0056" y="4006464"/>
            <a:ext cx="16523888" cy="874009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atalogue produits avec fiches détaillées"/>
          <p:cNvSpPr txBox="1"/>
          <p:nvPr>
            <p:ph type="body" sz="quarter" idx="1"/>
          </p:nvPr>
        </p:nvSpPr>
        <p:spPr>
          <a:xfrm>
            <a:off x="7389348" y="964312"/>
            <a:ext cx="17001022" cy="2981588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</a:p>
          <a:p>
            <a:pPr marL="0" indent="0" defTabSz="2218888">
              <a:spcBef>
                <a:spcPts val="4000"/>
              </a:spcBef>
              <a:buSzTx/>
              <a:buNone/>
              <a:defRPr sz="4368"/>
            </a:pPr>
            <a:r>
              <a:t>Catalogue produits avec fiches détaillées</a:t>
            </a:r>
          </a:p>
        </p:txBody>
      </p:sp>
      <p:sp>
        <p:nvSpPr>
          <p:cNvPr id="202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203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Capture d’écran 2025-10-29 à 22.39.55.png" descr="Capture d’écran 2025-10-29 à 22.39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8250" y="3530591"/>
            <a:ext cx="16827500" cy="84074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anier dynamique"/>
          <p:cNvSpPr txBox="1"/>
          <p:nvPr>
            <p:ph type="body" sz="quarter" idx="1"/>
          </p:nvPr>
        </p:nvSpPr>
        <p:spPr>
          <a:xfrm>
            <a:off x="9121295" y="941523"/>
            <a:ext cx="9650216" cy="4582500"/>
          </a:xfrm>
          <a:prstGeom prst="rect">
            <a:avLst/>
          </a:prstGeom>
        </p:spPr>
        <p:txBody>
          <a:bodyPr/>
          <a:lstStyle/>
          <a:p>
            <a:pPr/>
          </a:p>
          <a:p>
            <a:pPr marL="0" indent="0">
              <a:buSzTx/>
              <a:buNone/>
            </a:pPr>
            <a:r>
              <a:t>Panier dynamique</a:t>
            </a:r>
          </a:p>
        </p:txBody>
      </p:sp>
      <p:sp>
        <p:nvSpPr>
          <p:cNvPr id="207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208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9" name="Capture d’écran 2025-10-29 à 22.36.59.png" descr="Capture d’écran 2025-10-29 à 22.36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13" y="3930403"/>
            <a:ext cx="14770101" cy="45085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0" name="Capture d’écran 2025-10-29 à 22.41.18.png" descr="Capture d’écran 2025-10-29 à 22.41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1698" y="7499706"/>
            <a:ext cx="16391456" cy="470060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uthentification / Espace client"/>
          <p:cNvSpPr txBox="1"/>
          <p:nvPr>
            <p:ph type="body" sz="quarter" idx="1"/>
          </p:nvPr>
        </p:nvSpPr>
        <p:spPr>
          <a:xfrm>
            <a:off x="7366892" y="2320823"/>
            <a:ext cx="9650216" cy="1823900"/>
          </a:xfrm>
          <a:prstGeom prst="rect">
            <a:avLst/>
          </a:prstGeom>
        </p:spPr>
        <p:txBody>
          <a:bodyPr/>
          <a:lstStyle>
            <a:lvl1pPr marL="0" indent="0" defTabSz="2170121">
              <a:spcBef>
                <a:spcPts val="4000"/>
              </a:spcBef>
              <a:buSzTx/>
              <a:buNone/>
              <a:defRPr sz="4272"/>
            </a:lvl1pPr>
          </a:lstStyle>
          <a:p>
            <a:pPr/>
            <a:r>
              <a:t>Authentification / Espace client</a:t>
            </a:r>
          </a:p>
        </p:txBody>
      </p:sp>
      <p:sp>
        <p:nvSpPr>
          <p:cNvPr id="213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214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7" name="Capture d’écran 2025-10-29 à 22.33.45.png"/>
          <p:cNvGrpSpPr/>
          <p:nvPr/>
        </p:nvGrpSpPr>
        <p:grpSpPr>
          <a:xfrm>
            <a:off x="1067363" y="3817209"/>
            <a:ext cx="7073901" cy="9118601"/>
            <a:chOff x="0" y="0"/>
            <a:chExt cx="7073900" cy="9118600"/>
          </a:xfrm>
        </p:grpSpPr>
        <p:pic>
          <p:nvPicPr>
            <p:cNvPr id="216" name="Capture d’écran 2025-10-29 à 22.33.45.png" descr="Capture d’écran 2025-10-29 à 22.33.4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819900" cy="8788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5" name="Capture d’écran 2025-10-29 à 22.33.45.png" descr="Capture d’écran 2025-10-29 à 22.33.4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73900" cy="9118600"/>
            </a:xfrm>
            <a:prstGeom prst="rect">
              <a:avLst/>
            </a:prstGeom>
            <a:effectLst/>
          </p:spPr>
        </p:pic>
      </p:grpSp>
      <p:grpSp>
        <p:nvGrpSpPr>
          <p:cNvPr id="220" name="Capture d’écran 2025-10-29 à 22.33.19.png"/>
          <p:cNvGrpSpPr/>
          <p:nvPr/>
        </p:nvGrpSpPr>
        <p:grpSpPr>
          <a:xfrm>
            <a:off x="9509125" y="3854441"/>
            <a:ext cx="14109700" cy="7759701"/>
            <a:chOff x="0" y="0"/>
            <a:chExt cx="14109700" cy="7759700"/>
          </a:xfrm>
        </p:grpSpPr>
        <p:pic>
          <p:nvPicPr>
            <p:cNvPr id="219" name="Capture d’écran 2025-10-29 à 22.33.19.png" descr="Capture d’écran 2025-10-29 à 22.33.1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3855700" cy="7429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Capture d’écran 2025-10-29 à 22.33.19.png" descr="Capture d’écran 2025-10-29 à 22.33.19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109700" cy="77597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rocessus de commande (étapes + email de confirmation)"/>
          <p:cNvSpPr txBox="1"/>
          <p:nvPr>
            <p:ph type="body" sz="half" idx="1"/>
          </p:nvPr>
        </p:nvSpPr>
        <p:spPr>
          <a:xfrm>
            <a:off x="2854380" y="531325"/>
            <a:ext cx="18045122" cy="4582500"/>
          </a:xfrm>
          <a:prstGeom prst="rect">
            <a:avLst/>
          </a:prstGeom>
        </p:spPr>
        <p:txBody>
          <a:bodyPr/>
          <a:lstStyle/>
          <a:p>
            <a:pPr/>
          </a:p>
          <a:p>
            <a:pPr marL="0" indent="0">
              <a:buSzTx/>
              <a:buNone/>
            </a:pPr>
            <a:r>
              <a:t>Processus de commande (étapes + email de confirmation)</a:t>
            </a:r>
          </a:p>
        </p:txBody>
      </p:sp>
      <p:sp>
        <p:nvSpPr>
          <p:cNvPr id="223" name="Fonctionnalités Front-Office"/>
          <p:cNvSpPr txBox="1"/>
          <p:nvPr/>
        </p:nvSpPr>
        <p:spPr>
          <a:xfrm>
            <a:off x="618933" y="282735"/>
            <a:ext cx="13733861" cy="210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31220">
              <a:lnSpc>
                <a:spcPct val="80000"/>
              </a:lnSpc>
              <a:spcBef>
                <a:spcPts val="0"/>
              </a:spcBef>
              <a:defRPr b="1" spc="-164" sz="8236"/>
            </a:lvl1pPr>
          </a:lstStyle>
          <a:p>
            <a:pPr/>
            <a:r>
              <a:t>Fonctionnalités Front-Office</a:t>
            </a:r>
          </a:p>
        </p:txBody>
      </p:sp>
      <p:sp>
        <p:nvSpPr>
          <p:cNvPr id="224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Capture d’écran 2025-10-29 à 22.29.11.png" descr="Capture d’écran 2025-10-29 à 22.2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80" y="2779786"/>
            <a:ext cx="16078201" cy="880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Capture d’écran 2025-10-29 à 22.31.08.png" descr="Capture d’écran 2025-10-29 à 22.31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2718" y="6646343"/>
            <a:ext cx="11468101" cy="68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